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80" r:id="rId3"/>
    <p:sldId id="282" r:id="rId4"/>
    <p:sldId id="285" r:id="rId5"/>
    <p:sldId id="268" r:id="rId6"/>
    <p:sldId id="284" r:id="rId7"/>
    <p:sldId id="283" r:id="rId8"/>
    <p:sldId id="260" r:id="rId9"/>
    <p:sldId id="273" r:id="rId10"/>
    <p:sldId id="28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85" autoAdjust="0"/>
    <p:restoredTop sz="94660"/>
  </p:normalViewPr>
  <p:slideViewPr>
    <p:cSldViewPr snapToGrid="0">
      <p:cViewPr>
        <p:scale>
          <a:sx n="143" d="100"/>
          <a:sy n="143" d="100"/>
        </p:scale>
        <p:origin x="384" y="4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rgbClr val="262626"/>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3D373AB4-8874-499D-A28D-4517B1084BD9}" type="datetimeFigureOut">
              <a:rPr lang="en-US" smtClean="0"/>
              <a:t>12/5/18</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CA68EF43-22A7-403D-BB6A-3EB626D85D8A}" type="slidenum">
              <a:rPr lang="en-US" smtClean="0"/>
              <a:t>‹#›</a:t>
            </a:fld>
            <a:endParaRPr lang="en-US"/>
          </a:p>
        </p:txBody>
      </p:sp>
    </p:spTree>
    <p:extLst>
      <p:ext uri="{BB962C8B-B14F-4D97-AF65-F5344CB8AC3E}">
        <p14:creationId xmlns:p14="http://schemas.microsoft.com/office/powerpoint/2010/main" val="1472799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373AB4-8874-499D-A28D-4517B1084BD9}" type="datetimeFigureOut">
              <a:rPr lang="en-US" smtClean="0"/>
              <a:t>12/5/18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8EF43-22A7-403D-BB6A-3EB626D85D8A}" type="slidenum">
              <a:rPr lang="en-US" smtClean="0"/>
              <a:t>‹#›</a:t>
            </a:fld>
            <a:endParaRPr lang="en-US"/>
          </a:p>
        </p:txBody>
      </p:sp>
    </p:spTree>
    <p:extLst>
      <p:ext uri="{BB962C8B-B14F-4D97-AF65-F5344CB8AC3E}">
        <p14:creationId xmlns:p14="http://schemas.microsoft.com/office/powerpoint/2010/main" val="2122262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373AB4-8874-499D-A28D-4517B1084BD9}" type="datetimeFigureOut">
              <a:rPr lang="en-US" smtClean="0"/>
              <a:t>12/5/18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8EF43-22A7-403D-BB6A-3EB626D85D8A}" type="slidenum">
              <a:rPr lang="en-US" smtClean="0"/>
              <a:t>‹#›</a:t>
            </a:fld>
            <a:endParaRPr lang="en-US"/>
          </a:p>
        </p:txBody>
      </p:sp>
    </p:spTree>
    <p:extLst>
      <p:ext uri="{BB962C8B-B14F-4D97-AF65-F5344CB8AC3E}">
        <p14:creationId xmlns:p14="http://schemas.microsoft.com/office/powerpoint/2010/main" val="1180003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373AB4-8874-499D-A28D-4517B1084BD9}" type="datetimeFigureOut">
              <a:rPr lang="en-US" smtClean="0"/>
              <a:t>12/5/18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8EF43-22A7-403D-BB6A-3EB626D85D8A}" type="slidenum">
              <a:rPr lang="en-US" smtClean="0"/>
              <a:t>‹#›</a:t>
            </a:fld>
            <a:endParaRPr lang="en-US"/>
          </a:p>
        </p:txBody>
      </p:sp>
    </p:spTree>
    <p:extLst>
      <p:ext uri="{BB962C8B-B14F-4D97-AF65-F5344CB8AC3E}">
        <p14:creationId xmlns:p14="http://schemas.microsoft.com/office/powerpoint/2010/main" val="3072553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D373AB4-8874-499D-A28D-4517B1084BD9}" type="datetimeFigureOut">
              <a:rPr lang="en-US" smtClean="0"/>
              <a:t>12/5/18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8EF43-22A7-403D-BB6A-3EB626D85D8A}" type="slidenum">
              <a:rPr lang="en-US" smtClean="0"/>
              <a:t>‹#›</a:t>
            </a:fld>
            <a:endParaRPr lang="en-US"/>
          </a:p>
        </p:txBody>
      </p:sp>
    </p:spTree>
    <p:extLst>
      <p:ext uri="{BB962C8B-B14F-4D97-AF65-F5344CB8AC3E}">
        <p14:creationId xmlns:p14="http://schemas.microsoft.com/office/powerpoint/2010/main" val="3937983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D373AB4-8874-499D-A28D-4517B1084BD9}" type="datetimeFigureOut">
              <a:rPr lang="en-US" smtClean="0"/>
              <a:t>12/5/18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8EF43-22A7-403D-BB6A-3EB626D85D8A}" type="slidenum">
              <a:rPr lang="en-US" smtClean="0"/>
              <a:t>‹#›</a:t>
            </a:fld>
            <a:endParaRPr lang="en-US"/>
          </a:p>
        </p:txBody>
      </p:sp>
    </p:spTree>
    <p:extLst>
      <p:ext uri="{BB962C8B-B14F-4D97-AF65-F5344CB8AC3E}">
        <p14:creationId xmlns:p14="http://schemas.microsoft.com/office/powerpoint/2010/main" val="1394329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373AB4-8874-499D-A28D-4517B1084BD9}" type="datetimeFigureOut">
              <a:rPr lang="en-US" smtClean="0"/>
              <a:t>12/5/18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68EF43-22A7-403D-BB6A-3EB626D85D8A}" type="slidenum">
              <a:rPr lang="en-US" smtClean="0"/>
              <a:t>‹#›</a:t>
            </a:fld>
            <a:endParaRPr lang="en-US"/>
          </a:p>
        </p:txBody>
      </p:sp>
    </p:spTree>
    <p:extLst>
      <p:ext uri="{BB962C8B-B14F-4D97-AF65-F5344CB8AC3E}">
        <p14:creationId xmlns:p14="http://schemas.microsoft.com/office/powerpoint/2010/main" val="3168909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D373AB4-8874-499D-A28D-4517B1084BD9}" type="datetimeFigureOut">
              <a:rPr lang="en-US" smtClean="0"/>
              <a:t>12/5/18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68EF43-22A7-403D-BB6A-3EB626D85D8A}" type="slidenum">
              <a:rPr lang="en-US" smtClean="0"/>
              <a:t>‹#›</a:t>
            </a:fld>
            <a:endParaRPr lang="en-US"/>
          </a:p>
        </p:txBody>
      </p:sp>
    </p:spTree>
    <p:extLst>
      <p:ext uri="{BB962C8B-B14F-4D97-AF65-F5344CB8AC3E}">
        <p14:creationId xmlns:p14="http://schemas.microsoft.com/office/powerpoint/2010/main" val="2499696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73AB4-8874-499D-A28D-4517B1084BD9}" type="datetimeFigureOut">
              <a:rPr lang="en-US" smtClean="0"/>
              <a:t>12/5/18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68EF43-22A7-403D-BB6A-3EB626D85D8A}" type="slidenum">
              <a:rPr lang="en-US" smtClean="0"/>
              <a:t>‹#›</a:t>
            </a:fld>
            <a:endParaRPr lang="en-US"/>
          </a:p>
        </p:txBody>
      </p:sp>
    </p:spTree>
    <p:extLst>
      <p:ext uri="{BB962C8B-B14F-4D97-AF65-F5344CB8AC3E}">
        <p14:creationId xmlns:p14="http://schemas.microsoft.com/office/powerpoint/2010/main" val="3300441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Edit Master text styles</a:t>
            </a:r>
          </a:p>
        </p:txBody>
      </p:sp>
      <p:sp>
        <p:nvSpPr>
          <p:cNvPr id="5" name="Date Placeholder 4"/>
          <p:cNvSpPr>
            <a:spLocks noGrp="1"/>
          </p:cNvSpPr>
          <p:nvPr>
            <p:ph type="dt" sz="half" idx="10"/>
          </p:nvPr>
        </p:nvSpPr>
        <p:spPr/>
        <p:txBody>
          <a:bodyPr/>
          <a:lstStyle/>
          <a:p>
            <a:fld id="{3D373AB4-8874-499D-A28D-4517B1084BD9}" type="datetimeFigureOut">
              <a:rPr lang="en-US" smtClean="0"/>
              <a:t>12/5/18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CA68EF43-22A7-403D-BB6A-3EB626D85D8A}" type="slidenum">
              <a:rPr lang="en-US" smtClean="0"/>
              <a:t>‹#›</a:t>
            </a:fld>
            <a:endParaRPr lang="en-US"/>
          </a:p>
        </p:txBody>
      </p:sp>
    </p:spTree>
    <p:extLst>
      <p:ext uri="{BB962C8B-B14F-4D97-AF65-F5344CB8AC3E}">
        <p14:creationId xmlns:p14="http://schemas.microsoft.com/office/powerpoint/2010/main" val="1437594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3D373AB4-8874-499D-A28D-4517B1084BD9}" type="datetimeFigureOut">
              <a:rPr lang="en-US" smtClean="0"/>
              <a:t>12/5/18</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CA68EF43-22A7-403D-BB6A-3EB626D85D8A}" type="slidenum">
              <a:rPr lang="en-US" smtClean="0"/>
              <a:t>‹#›</a:t>
            </a:fld>
            <a:endParaRPr lang="en-US"/>
          </a:p>
        </p:txBody>
      </p:sp>
    </p:spTree>
    <p:extLst>
      <p:ext uri="{BB962C8B-B14F-4D97-AF65-F5344CB8AC3E}">
        <p14:creationId xmlns:p14="http://schemas.microsoft.com/office/powerpoint/2010/main" val="428899188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3D373AB4-8874-499D-A28D-4517B1084BD9}" type="datetimeFigureOut">
              <a:rPr lang="en-US" smtClean="0"/>
              <a:t>12/5/18</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CA68EF43-22A7-403D-BB6A-3EB626D85D8A}" type="slidenum">
              <a:rPr lang="en-US" smtClean="0"/>
              <a:t>‹#›</a:t>
            </a:fld>
            <a:endParaRPr lang="en-US"/>
          </a:p>
        </p:txBody>
      </p:sp>
    </p:spTree>
    <p:extLst>
      <p:ext uri="{BB962C8B-B14F-4D97-AF65-F5344CB8AC3E}">
        <p14:creationId xmlns:p14="http://schemas.microsoft.com/office/powerpoint/2010/main" val="3943813624"/>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Unit </a:t>
            </a:r>
            <a:r>
              <a:rPr lang="en-US" dirty="0" smtClean="0"/>
              <a:t>6: ICT applications</a:t>
            </a:r>
            <a:endParaRPr lang="en-US" dirty="0"/>
          </a:p>
        </p:txBody>
      </p:sp>
      <p:sp>
        <p:nvSpPr>
          <p:cNvPr id="3" name="Subtitle 2"/>
          <p:cNvSpPr>
            <a:spLocks noGrp="1"/>
          </p:cNvSpPr>
          <p:nvPr>
            <p:ph type="subTitle" idx="1"/>
          </p:nvPr>
        </p:nvSpPr>
        <p:spPr>
          <a:xfrm>
            <a:off x="667512" y="4206876"/>
            <a:ext cx="9228201" cy="2309834"/>
          </a:xfrm>
        </p:spPr>
        <p:txBody>
          <a:bodyPr>
            <a:normAutofit/>
          </a:bodyPr>
          <a:lstStyle/>
          <a:p>
            <a:r>
              <a:rPr lang="en-US" dirty="0" smtClean="0"/>
              <a:t>6.13 Computers in the retail industry</a:t>
            </a:r>
            <a:endParaRPr lang="en-US" dirty="0"/>
          </a:p>
          <a:p>
            <a:r>
              <a:rPr lang="en-US" dirty="0"/>
              <a:t>Page </a:t>
            </a:r>
            <a:r>
              <a:rPr lang="en-US" dirty="0" smtClean="0"/>
              <a:t>123 - 124</a:t>
            </a:r>
            <a:endParaRPr lang="en-US" dirty="0"/>
          </a:p>
        </p:txBody>
      </p:sp>
    </p:spTree>
    <p:extLst>
      <p:ext uri="{BB962C8B-B14F-4D97-AF65-F5344CB8AC3E}">
        <p14:creationId xmlns:p14="http://schemas.microsoft.com/office/powerpoint/2010/main" val="3946789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634854" y="1841"/>
            <a:ext cx="10772775" cy="1658198"/>
          </a:xfrm>
        </p:spPr>
        <p:txBody>
          <a:bodyPr/>
          <a:lstStyle/>
          <a:p>
            <a:r>
              <a:rPr lang="en-US" dirty="0" smtClean="0"/>
              <a:t>Extension</a:t>
            </a:r>
            <a:endParaRPr lang="en-US" dirty="0"/>
          </a:p>
        </p:txBody>
      </p:sp>
      <p:sp>
        <p:nvSpPr>
          <p:cNvPr id="2" name="Rectangle 2"/>
          <p:cNvSpPr>
            <a:spLocks noChangeArrowheads="1"/>
          </p:cNvSpPr>
          <p:nvPr/>
        </p:nvSpPr>
        <p:spPr bwMode="auto">
          <a:xfrm>
            <a:off x="634854" y="1198374"/>
            <a:ext cx="1003021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Find</a:t>
            </a:r>
            <a:r>
              <a:rPr kumimoji="0" lang="en-US" altLang="en-US" sz="1800" b="0" i="0" u="none" strike="noStrike" cap="none" normalizeH="0" dirty="0" smtClean="0">
                <a:ln>
                  <a:noFill/>
                </a:ln>
                <a:solidFill>
                  <a:schemeClr val="tx1"/>
                </a:solidFill>
                <a:effectLst/>
                <a:latin typeface="Arial" panose="020B0604020202020204" pitchFamily="34" charset="0"/>
              </a:rPr>
              <a:t> out as many areas in the retail industry that use barcodes (including  QR codes) and explain why barcodes are used. What other methods exist which could replace barcodes? Why have these other methods not been adopted?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p:cNvSpPr>
            <a:spLocks noChangeArrowheads="1"/>
          </p:cNvSpPr>
          <p:nvPr/>
        </p:nvSpPr>
        <p:spPr bwMode="auto">
          <a:xfrm>
            <a:off x="634854" y="2671906"/>
            <a:ext cx="100302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smtClean="0"/>
              <a:t>“IN”</a:t>
            </a:r>
            <a:endParaRPr lang="en-US" altLang="en-US" dirty="0" smtClean="0"/>
          </a:p>
        </p:txBody>
      </p:sp>
    </p:spTree>
    <p:extLst>
      <p:ext uri="{BB962C8B-B14F-4D97-AF65-F5344CB8AC3E}">
        <p14:creationId xmlns:p14="http://schemas.microsoft.com/office/powerpoint/2010/main" val="1312430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5944" y="1018903"/>
            <a:ext cx="11769634" cy="5486400"/>
          </a:xfrm>
        </p:spPr>
        <p:txBody>
          <a:bodyPr>
            <a:normAutofit/>
          </a:bodyPr>
          <a:lstStyle/>
          <a:p>
            <a:r>
              <a:rPr lang="en-US" dirty="0">
                <a:solidFill>
                  <a:schemeClr val="bg1"/>
                </a:solidFill>
              </a:rPr>
              <a:t>• Describe the use of point of sale (POS) terminals, how the stock file is updated automatically, and how new stock can be ordered </a:t>
            </a:r>
            <a:r>
              <a:rPr lang="en-US" dirty="0" smtClean="0">
                <a:solidFill>
                  <a:schemeClr val="bg1"/>
                </a:solidFill>
              </a:rPr>
              <a:t>automatically</a:t>
            </a:r>
          </a:p>
          <a:p>
            <a:r>
              <a:rPr lang="en-US" dirty="0" smtClean="0">
                <a:solidFill>
                  <a:schemeClr val="bg1"/>
                </a:solidFill>
              </a:rPr>
              <a:t>• </a:t>
            </a:r>
            <a:r>
              <a:rPr lang="en-US" dirty="0">
                <a:solidFill>
                  <a:schemeClr val="bg1"/>
                </a:solidFill>
              </a:rPr>
              <a:t>Describe the use of electronic funds transfer at point of sale (EFTPOS) terminals (e.g. the checking of the validity of cards, the use of chip and PIN, the communication between the supermarket computer and the bank computer) </a:t>
            </a:r>
            <a:endParaRPr lang="en-US" dirty="0" smtClean="0">
              <a:solidFill>
                <a:schemeClr val="bg1"/>
              </a:solidFill>
            </a:endParaRPr>
          </a:p>
          <a:p>
            <a:r>
              <a:rPr lang="en-US" dirty="0" smtClean="0">
                <a:solidFill>
                  <a:schemeClr val="bg1"/>
                </a:solidFill>
              </a:rPr>
              <a:t>• </a:t>
            </a:r>
            <a:r>
              <a:rPr lang="en-US" dirty="0">
                <a:solidFill>
                  <a:schemeClr val="bg1"/>
                </a:solidFill>
              </a:rPr>
              <a:t>Describe internet shopping </a:t>
            </a:r>
            <a:endParaRPr lang="en-US" dirty="0" smtClean="0">
              <a:solidFill>
                <a:schemeClr val="bg1"/>
              </a:solidFill>
            </a:endParaRPr>
          </a:p>
          <a:p>
            <a:r>
              <a:rPr lang="en-US" dirty="0" smtClean="0">
                <a:solidFill>
                  <a:schemeClr val="bg1"/>
                </a:solidFill>
              </a:rPr>
              <a:t>• </a:t>
            </a:r>
            <a:r>
              <a:rPr lang="en-US" dirty="0">
                <a:solidFill>
                  <a:schemeClr val="bg1"/>
                </a:solidFill>
              </a:rPr>
              <a:t>Discuss the advantages and disadvantages of internet shopping</a:t>
            </a:r>
          </a:p>
        </p:txBody>
      </p:sp>
    </p:spTree>
    <p:extLst>
      <p:ext uri="{BB962C8B-B14F-4D97-AF65-F5344CB8AC3E}">
        <p14:creationId xmlns:p14="http://schemas.microsoft.com/office/powerpoint/2010/main" val="3395096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634854" y="1841"/>
            <a:ext cx="10772775" cy="1658198"/>
          </a:xfrm>
        </p:spPr>
        <p:txBody>
          <a:bodyPr/>
          <a:lstStyle/>
          <a:p>
            <a:r>
              <a:rPr lang="en-US" dirty="0" smtClean="0"/>
              <a:t>Technology in retail</a:t>
            </a:r>
            <a:endParaRPr lang="en-US" dirty="0"/>
          </a:p>
        </p:txBody>
      </p:sp>
      <p:sp>
        <p:nvSpPr>
          <p:cNvPr id="2" name="Rectangle 2"/>
          <p:cNvSpPr>
            <a:spLocks noChangeArrowheads="1"/>
          </p:cNvSpPr>
          <p:nvPr/>
        </p:nvSpPr>
        <p:spPr bwMode="auto">
          <a:xfrm>
            <a:off x="634854" y="1198245"/>
            <a:ext cx="1003021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000" dirty="0"/>
              <a:t>• Describe </a:t>
            </a:r>
            <a:r>
              <a:rPr lang="en-US" sz="2000" dirty="0" smtClean="0"/>
              <a:t>what types of technology are used in the retail industry </a:t>
            </a:r>
            <a:endParaRPr lang="en-US" sz="20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4" name="Picture 2" descr="Image result for technology in reta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6991" y="1988745"/>
            <a:ext cx="8387536" cy="3768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639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634854" y="1841"/>
            <a:ext cx="10772775" cy="1658198"/>
          </a:xfrm>
        </p:spPr>
        <p:txBody>
          <a:bodyPr/>
          <a:lstStyle/>
          <a:p>
            <a:r>
              <a:rPr lang="en-US" dirty="0" smtClean="0"/>
              <a:t>Technology in retail</a:t>
            </a:r>
            <a:endParaRPr lang="en-US" dirty="0"/>
          </a:p>
        </p:txBody>
      </p:sp>
      <p:sp>
        <p:nvSpPr>
          <p:cNvPr id="2" name="Rectangle 2"/>
          <p:cNvSpPr>
            <a:spLocks noChangeArrowheads="1"/>
          </p:cNvSpPr>
          <p:nvPr/>
        </p:nvSpPr>
        <p:spPr bwMode="auto">
          <a:xfrm>
            <a:off x="856923" y="2041454"/>
            <a:ext cx="10030218"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b="1" dirty="0"/>
              <a:t>What is Stock Control</a:t>
            </a:r>
            <a:r>
              <a:rPr lang="en-US" b="1" dirty="0" smtClean="0"/>
              <a:t>?</a:t>
            </a:r>
          </a:p>
          <a:p>
            <a:endParaRPr lang="en-US" b="1" dirty="0"/>
          </a:p>
          <a:p>
            <a:r>
              <a:rPr lang="en-US" dirty="0"/>
              <a:t>Every business needs to keep track of the items that it manufactures or sells (the </a:t>
            </a:r>
            <a:r>
              <a:rPr lang="en-US" b="1" dirty="0"/>
              <a:t>stock</a:t>
            </a:r>
            <a:r>
              <a:rPr lang="en-US" dirty="0"/>
              <a:t>). The system that monitors the items in stock is called the </a:t>
            </a:r>
            <a:r>
              <a:rPr lang="en-US" b="1" dirty="0"/>
              <a:t>stock control</a:t>
            </a:r>
            <a:r>
              <a:rPr lang="en-US" dirty="0"/>
              <a:t> system.</a:t>
            </a:r>
            <a:br>
              <a:rPr lang="en-US" dirty="0"/>
            </a:br>
            <a:r>
              <a:rPr lang="en-US" dirty="0"/>
              <a:t/>
            </a:r>
            <a:br>
              <a:rPr lang="en-US" dirty="0"/>
            </a:br>
            <a:r>
              <a:rPr lang="en-US" dirty="0"/>
              <a:t>E.g. in a store, the stock includes all of the items on the shelves and out the back in the storeroom. </a:t>
            </a:r>
            <a:br>
              <a:rPr lang="en-US" dirty="0"/>
            </a:br>
            <a:r>
              <a:rPr lang="en-US" dirty="0"/>
              <a:t/>
            </a:r>
            <a:br>
              <a:rPr lang="en-US" dirty="0"/>
            </a:br>
            <a:r>
              <a:rPr lang="en-US" dirty="0"/>
              <a:t>It is important that a business does not keep too much stock, nor too little.</a:t>
            </a:r>
            <a:br>
              <a:rPr lang="en-US" dirty="0"/>
            </a:br>
            <a:r>
              <a:rPr lang="en-US" dirty="0"/>
              <a:t>Too much stock </a:t>
            </a:r>
            <a:r>
              <a:rPr lang="en-US" b="1" dirty="0"/>
              <a:t>costs money</a:t>
            </a:r>
            <a:r>
              <a:rPr lang="en-US" dirty="0"/>
              <a:t> as you have to </a:t>
            </a:r>
            <a:r>
              <a:rPr lang="en-US" b="1" dirty="0"/>
              <a:t>store</a:t>
            </a:r>
            <a:r>
              <a:rPr lang="en-US" dirty="0"/>
              <a:t> it all somewhere</a:t>
            </a:r>
          </a:p>
          <a:p>
            <a:r>
              <a:rPr lang="en-US" dirty="0"/>
              <a:t>Too much </a:t>
            </a:r>
            <a:r>
              <a:rPr lang="en-US" b="1" dirty="0"/>
              <a:t>perishable</a:t>
            </a:r>
            <a:r>
              <a:rPr lang="en-US" dirty="0"/>
              <a:t> stock (e.g. food) means that it may </a:t>
            </a:r>
            <a:r>
              <a:rPr lang="en-US" b="1" dirty="0"/>
              <a:t>go </a:t>
            </a:r>
            <a:r>
              <a:rPr lang="en-US" b="1" dirty="0" smtClean="0"/>
              <a:t>bad </a:t>
            </a:r>
            <a:r>
              <a:rPr lang="en-US" dirty="0" smtClean="0"/>
              <a:t>before </a:t>
            </a:r>
            <a:r>
              <a:rPr lang="en-US" dirty="0"/>
              <a:t>it is sold</a:t>
            </a:r>
          </a:p>
          <a:p>
            <a:r>
              <a:rPr lang="en-US" dirty="0"/>
              <a:t>Too little stock means that you might </a:t>
            </a:r>
            <a:r>
              <a:rPr lang="en-US" b="1" dirty="0"/>
              <a:t>run out </a:t>
            </a:r>
            <a:r>
              <a:rPr lang="en-US" dirty="0"/>
              <a:t>of stock before the next delivery arrives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7172" name="Picture 4" descr="Image result for stock contro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0080" y="227912"/>
            <a:ext cx="3830000" cy="2257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7711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358143" y="514004"/>
            <a:ext cx="10772775" cy="733361"/>
          </a:xfrm>
        </p:spPr>
        <p:txBody>
          <a:bodyPr>
            <a:normAutofit fontScale="90000"/>
          </a:bodyPr>
          <a:lstStyle/>
          <a:p>
            <a:r>
              <a:rPr lang="en-US" dirty="0" smtClean="0"/>
              <a:t>Retail industry</a:t>
            </a:r>
            <a:endParaRPr lang="en-US" dirty="0"/>
          </a:p>
        </p:txBody>
      </p:sp>
      <p:sp>
        <p:nvSpPr>
          <p:cNvPr id="4" name="TextBox 3"/>
          <p:cNvSpPr txBox="1"/>
          <p:nvPr/>
        </p:nvSpPr>
        <p:spPr>
          <a:xfrm>
            <a:off x="358143" y="1247365"/>
            <a:ext cx="11699872" cy="1569660"/>
          </a:xfrm>
          <a:prstGeom prst="rect">
            <a:avLst/>
          </a:prstGeom>
          <a:noFill/>
        </p:spPr>
        <p:txBody>
          <a:bodyPr wrap="square" rtlCol="0">
            <a:spAutoFit/>
          </a:bodyPr>
          <a:lstStyle/>
          <a:p>
            <a:r>
              <a:rPr lang="en-US" sz="2400" dirty="0"/>
              <a:t>Describe the use of point of sale (POS) terminals, how the stock file is updated automatically, and how new stock can be ordered </a:t>
            </a:r>
            <a:r>
              <a:rPr lang="en-US" sz="2400" dirty="0" smtClean="0"/>
              <a:t>automatically</a:t>
            </a:r>
          </a:p>
          <a:p>
            <a:endParaRPr lang="en-US" sz="2400" dirty="0"/>
          </a:p>
          <a:p>
            <a:endParaRPr lang="en-US" sz="2400" dirty="0"/>
          </a:p>
        </p:txBody>
      </p:sp>
      <p:pic>
        <p:nvPicPr>
          <p:cNvPr id="4098" name="Picture 2" descr="Image result for technology in reta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4272" y="2364377"/>
            <a:ext cx="6827615" cy="4234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8579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644345" y="41814"/>
            <a:ext cx="10772775" cy="1658198"/>
          </a:xfrm>
        </p:spPr>
        <p:txBody>
          <a:bodyPr/>
          <a:lstStyle/>
          <a:p>
            <a:r>
              <a:rPr lang="en-US" dirty="0" smtClean="0"/>
              <a:t>Retail industry</a:t>
            </a:r>
            <a:endParaRPr lang="en-US" dirty="0"/>
          </a:p>
        </p:txBody>
      </p:sp>
      <p:sp>
        <p:nvSpPr>
          <p:cNvPr id="4" name="TextBox 3"/>
          <p:cNvSpPr txBox="1"/>
          <p:nvPr/>
        </p:nvSpPr>
        <p:spPr>
          <a:xfrm>
            <a:off x="357145" y="1262634"/>
            <a:ext cx="11059975" cy="1938992"/>
          </a:xfrm>
          <a:prstGeom prst="rect">
            <a:avLst/>
          </a:prstGeom>
          <a:noFill/>
        </p:spPr>
        <p:txBody>
          <a:bodyPr wrap="square" rtlCol="0">
            <a:spAutoFit/>
          </a:bodyPr>
          <a:lstStyle/>
          <a:p>
            <a:r>
              <a:rPr lang="en-US" sz="2400" b="1" dirty="0" smtClean="0"/>
              <a:t>Describe in your own words </a:t>
            </a:r>
            <a:r>
              <a:rPr lang="en-US" sz="2400" b="1" dirty="0"/>
              <a:t>the use of point of sale (POS) terminals, how the stock file is updated automatically, and how new stock can be ordered </a:t>
            </a:r>
            <a:r>
              <a:rPr lang="en-US" sz="2400" b="1" dirty="0" smtClean="0"/>
              <a:t>automatically</a:t>
            </a:r>
          </a:p>
          <a:p>
            <a:endParaRPr lang="en-US" sz="2400" dirty="0"/>
          </a:p>
          <a:p>
            <a:endParaRPr lang="en-US" sz="2400" dirty="0" smtClean="0"/>
          </a:p>
          <a:p>
            <a:endParaRPr lang="en-US" sz="2400" dirty="0"/>
          </a:p>
        </p:txBody>
      </p:sp>
      <p:pic>
        <p:nvPicPr>
          <p:cNvPr id="5122" name="Picture 2" descr="Stacks Image 655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6316" y="2462439"/>
            <a:ext cx="2381250" cy="318135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61554" y="2367095"/>
            <a:ext cx="8874761" cy="3477875"/>
          </a:xfrm>
          <a:prstGeom prst="rect">
            <a:avLst/>
          </a:prstGeom>
        </p:spPr>
        <p:txBody>
          <a:bodyPr wrap="square">
            <a:spAutoFit/>
          </a:bodyPr>
          <a:lstStyle/>
          <a:p>
            <a:r>
              <a:rPr lang="en-US" sz="2000" dirty="0" smtClean="0"/>
              <a:t>Step 1:</a:t>
            </a:r>
            <a:r>
              <a:rPr lang="en-US" sz="2000" dirty="0"/>
              <a:t/>
            </a:r>
            <a:br>
              <a:rPr lang="en-US" sz="2000" dirty="0"/>
            </a:br>
            <a:r>
              <a:rPr lang="en-US" sz="2000" dirty="0" smtClean="0"/>
              <a:t>Each product has a different barcode and when you buy the products they will be scanned at the EPOS with a barcode scanner. The barcode is searched for on the stock file and the quantity of the product is updated and reduced by one </a:t>
            </a:r>
            <a:r>
              <a:rPr lang="en-US" sz="2000" dirty="0" smtClean="0"/>
              <a:t>every </a:t>
            </a:r>
            <a:r>
              <a:rPr lang="en-US" sz="2000" dirty="0" smtClean="0"/>
              <a:t>time it’s </a:t>
            </a:r>
            <a:r>
              <a:rPr lang="en-US" sz="2000" dirty="0" smtClean="0"/>
              <a:t>scanned. </a:t>
            </a:r>
            <a:r>
              <a:rPr lang="en-US" sz="2000" dirty="0"/>
              <a:t>I</a:t>
            </a:r>
            <a:r>
              <a:rPr lang="en-US" sz="2000" dirty="0" smtClean="0"/>
              <a:t>f </a:t>
            </a:r>
            <a:r>
              <a:rPr lang="en-US" sz="2000" dirty="0" smtClean="0"/>
              <a:t>the quantity reaches the </a:t>
            </a:r>
            <a:r>
              <a:rPr lang="en-US" sz="2000" dirty="0" smtClean="0"/>
              <a:t>predetermined</a:t>
            </a:r>
            <a:r>
              <a:rPr lang="en-US" sz="2000" dirty="0" smtClean="0"/>
              <a:t> </a:t>
            </a:r>
            <a:r>
              <a:rPr lang="en-US" sz="2000" dirty="0" smtClean="0"/>
              <a:t>programed number for re-ordering, the computer will automatically order a programed amount of products. Once ordered, the products will be flagged to the stock file as ‘ordered products’ so the system wouldn’t order the products again. When the products arrive, flags that indicate that they’re ’ordered products’ will be removed and the stock file can update the quantity of the product.</a:t>
            </a:r>
            <a:r>
              <a:rPr lang="en-US" sz="2000" dirty="0"/>
              <a:t/>
            </a:r>
            <a:br>
              <a:rPr lang="en-US" sz="2000" dirty="0"/>
            </a:br>
            <a:endParaRPr lang="en-US" sz="2000" dirty="0"/>
          </a:p>
        </p:txBody>
      </p:sp>
    </p:spTree>
    <p:extLst>
      <p:ext uri="{BB962C8B-B14F-4D97-AF65-F5344CB8AC3E}">
        <p14:creationId xmlns:p14="http://schemas.microsoft.com/office/powerpoint/2010/main" val="3826291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357145" y="433700"/>
            <a:ext cx="10772775" cy="1658198"/>
          </a:xfrm>
        </p:spPr>
        <p:txBody>
          <a:bodyPr/>
          <a:lstStyle/>
          <a:p>
            <a:r>
              <a:rPr lang="en-US" dirty="0" smtClean="0"/>
              <a:t>Retail industry</a:t>
            </a:r>
            <a:endParaRPr lang="en-US" dirty="0"/>
          </a:p>
        </p:txBody>
      </p:sp>
      <p:sp>
        <p:nvSpPr>
          <p:cNvPr id="4" name="TextBox 3"/>
          <p:cNvSpPr txBox="1"/>
          <p:nvPr/>
        </p:nvSpPr>
        <p:spPr>
          <a:xfrm>
            <a:off x="357145" y="1589206"/>
            <a:ext cx="11059975" cy="3970318"/>
          </a:xfrm>
          <a:prstGeom prst="rect">
            <a:avLst/>
          </a:prstGeom>
          <a:noFill/>
        </p:spPr>
        <p:txBody>
          <a:bodyPr wrap="square" rtlCol="0">
            <a:spAutoFit/>
          </a:bodyPr>
          <a:lstStyle/>
          <a:p>
            <a:r>
              <a:rPr lang="en-US" sz="2000" dirty="0"/>
              <a:t>Describe the use of electronic funds transfer at point of sale (EFTPOS) terminals (e.g. the checking of the validity of cards, the use of chip and PIN, the communication between the supermarket computer and the bank computer) </a:t>
            </a:r>
          </a:p>
          <a:p>
            <a:endParaRPr lang="en-US" sz="2400" dirty="0"/>
          </a:p>
          <a:p>
            <a:r>
              <a:rPr lang="en-US" sz="2400" dirty="0" smtClean="0"/>
              <a:t>EFT is a system that allows money transfer commands to be sent right away to a bank’s computer system. Physical money is not transferred. When a money transfer command is sent, the computer system directly transfers the certain amount from one account to another</a:t>
            </a:r>
            <a:r>
              <a:rPr lang="en-US" sz="2400" dirty="0" smtClean="0"/>
              <a:t>.</a:t>
            </a:r>
          </a:p>
          <a:p>
            <a:r>
              <a:rPr lang="en-US" sz="2400" dirty="0" smtClean="0"/>
              <a:t>If you pay by credit cards then they will have a chip that contains a PIN and you pay by entering in the PIN using a keypad, the card is then verified for its validity, if the card is still valid and you entered the correct PIN then your payment is successful. </a:t>
            </a:r>
            <a:endParaRPr lang="en-US" sz="2400" dirty="0" smtClean="0"/>
          </a:p>
        </p:txBody>
      </p:sp>
      <p:pic>
        <p:nvPicPr>
          <p:cNvPr id="6146" name="Picture 2" descr="Image result for electronic funds transf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61239" y="141405"/>
            <a:ext cx="1737361" cy="1447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8889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634854" y="1841"/>
            <a:ext cx="10772775" cy="1658198"/>
          </a:xfrm>
        </p:spPr>
        <p:txBody>
          <a:bodyPr/>
          <a:lstStyle/>
          <a:p>
            <a:r>
              <a:rPr lang="en-US" dirty="0" smtClean="0"/>
              <a:t>Internet Shopping</a:t>
            </a:r>
            <a:endParaRPr lang="en-US" dirty="0"/>
          </a:p>
        </p:txBody>
      </p:sp>
      <p:sp>
        <p:nvSpPr>
          <p:cNvPr id="2" name="Rectangle 2"/>
          <p:cNvSpPr>
            <a:spLocks noChangeArrowheads="1"/>
          </p:cNvSpPr>
          <p:nvPr/>
        </p:nvSpPr>
        <p:spPr bwMode="auto">
          <a:xfrm>
            <a:off x="634854" y="1198245"/>
            <a:ext cx="1003021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000" dirty="0"/>
              <a:t>• Describe internet shopping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2050" name="Picture 2" descr="Image result for internet shopping explain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7701" y="1962470"/>
            <a:ext cx="7469165" cy="376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3294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345" y="41814"/>
            <a:ext cx="10772775" cy="1658198"/>
          </a:xfrm>
        </p:spPr>
        <p:txBody>
          <a:bodyPr/>
          <a:lstStyle/>
          <a:p>
            <a:r>
              <a:rPr lang="en-US" dirty="0" smtClean="0"/>
              <a:t>Internet Shopping</a:t>
            </a:r>
            <a:endParaRPr lang="en-US" dirty="0"/>
          </a:p>
        </p:txBody>
      </p:sp>
      <p:sp>
        <p:nvSpPr>
          <p:cNvPr id="4" name="TextBox 3"/>
          <p:cNvSpPr txBox="1"/>
          <p:nvPr/>
        </p:nvSpPr>
        <p:spPr>
          <a:xfrm>
            <a:off x="644345" y="1376846"/>
            <a:ext cx="6029407" cy="369332"/>
          </a:xfrm>
          <a:prstGeom prst="rect">
            <a:avLst/>
          </a:prstGeom>
          <a:noFill/>
        </p:spPr>
        <p:txBody>
          <a:bodyPr wrap="none" rtlCol="0">
            <a:spAutoFit/>
          </a:bodyPr>
          <a:lstStyle/>
          <a:p>
            <a:r>
              <a:rPr lang="en-US" dirty="0"/>
              <a:t>Discuss the advantages and disadvantages of internet shopping</a:t>
            </a:r>
          </a:p>
        </p:txBody>
      </p:sp>
      <p:sp>
        <p:nvSpPr>
          <p:cNvPr id="6" name="TextBox 5"/>
          <p:cNvSpPr txBox="1"/>
          <p:nvPr/>
        </p:nvSpPr>
        <p:spPr>
          <a:xfrm>
            <a:off x="644345" y="2434879"/>
            <a:ext cx="4971245" cy="2585323"/>
          </a:xfrm>
          <a:prstGeom prst="rect">
            <a:avLst/>
          </a:prstGeom>
          <a:solidFill>
            <a:srgbClr val="00B050"/>
          </a:solidFill>
        </p:spPr>
        <p:txBody>
          <a:bodyPr wrap="square" rtlCol="0">
            <a:spAutoFit/>
          </a:bodyPr>
          <a:lstStyle/>
          <a:p>
            <a:r>
              <a:rPr lang="en-US" dirty="0"/>
              <a:t>Advantages:</a:t>
            </a:r>
          </a:p>
          <a:p>
            <a:r>
              <a:rPr lang="en-US" dirty="0" smtClean="0"/>
              <a:t>1</a:t>
            </a:r>
            <a:r>
              <a:rPr lang="en-US" dirty="0"/>
              <a:t>. No need for travel</a:t>
            </a:r>
          </a:p>
          <a:p>
            <a:r>
              <a:rPr lang="en-US" dirty="0"/>
              <a:t>2. Time saving</a:t>
            </a:r>
          </a:p>
          <a:p>
            <a:r>
              <a:rPr lang="en-US" dirty="0"/>
              <a:t>3. Are able to access to a worldwide market and find better </a:t>
            </a:r>
            <a:r>
              <a:rPr lang="en-US" dirty="0" smtClean="0"/>
              <a:t>deals than the ones at stores</a:t>
            </a:r>
            <a:endParaRPr lang="en-US" dirty="0"/>
          </a:p>
          <a:p>
            <a:r>
              <a:rPr lang="en-US" dirty="0"/>
              <a:t>4.Highly beneficial for people who have troubles moving </a:t>
            </a:r>
            <a:r>
              <a:rPr lang="en-US" dirty="0" smtClean="0"/>
              <a:t>around (disability)</a:t>
            </a:r>
            <a:endParaRPr lang="en-US" dirty="0"/>
          </a:p>
          <a:p>
            <a:r>
              <a:rPr lang="en-US" dirty="0"/>
              <a:t>5. </a:t>
            </a:r>
            <a:r>
              <a:rPr lang="en-US" dirty="0" smtClean="0"/>
              <a:t>Shopping </a:t>
            </a:r>
            <a:r>
              <a:rPr lang="en-US" dirty="0"/>
              <a:t>can be done literally anytime</a:t>
            </a:r>
          </a:p>
          <a:p>
            <a:endParaRPr lang="en-US" dirty="0"/>
          </a:p>
        </p:txBody>
      </p:sp>
      <p:sp>
        <p:nvSpPr>
          <p:cNvPr id="7" name="TextBox 6"/>
          <p:cNvSpPr txBox="1"/>
          <p:nvPr/>
        </p:nvSpPr>
        <p:spPr>
          <a:xfrm>
            <a:off x="6304650" y="2434879"/>
            <a:ext cx="4763943" cy="2308324"/>
          </a:xfrm>
          <a:prstGeom prst="rect">
            <a:avLst/>
          </a:prstGeom>
          <a:solidFill>
            <a:srgbClr val="FF0000"/>
          </a:solidFill>
        </p:spPr>
        <p:txBody>
          <a:bodyPr wrap="square" rtlCol="0">
            <a:spAutoFit/>
          </a:bodyPr>
          <a:lstStyle/>
          <a:p>
            <a:r>
              <a:rPr lang="en-US" dirty="0"/>
              <a:t>Disadvantages:</a:t>
            </a:r>
          </a:p>
          <a:p>
            <a:r>
              <a:rPr lang="en-US" dirty="0" smtClean="0"/>
              <a:t>1</a:t>
            </a:r>
            <a:r>
              <a:rPr lang="en-US" dirty="0" smtClean="0"/>
              <a:t>.Lacks </a:t>
            </a:r>
            <a:r>
              <a:rPr lang="en-US" dirty="0"/>
              <a:t>socializing therefore isolation increases</a:t>
            </a:r>
          </a:p>
          <a:p>
            <a:r>
              <a:rPr lang="en-US" dirty="0"/>
              <a:t>2. Health risks because people don’t move around</a:t>
            </a:r>
          </a:p>
          <a:p>
            <a:r>
              <a:rPr lang="en-US" dirty="0"/>
              <a:t>3. Security problems (hacking, </a:t>
            </a:r>
            <a:r>
              <a:rPr lang="en-US" dirty="0" smtClean="0"/>
              <a:t>stealing, fraud </a:t>
            </a:r>
            <a:r>
              <a:rPr lang="en-US" dirty="0" err="1"/>
              <a:t>etc</a:t>
            </a:r>
            <a:r>
              <a:rPr lang="en-US" dirty="0"/>
              <a:t>)</a:t>
            </a:r>
          </a:p>
          <a:p>
            <a:r>
              <a:rPr lang="en-US" dirty="0"/>
              <a:t>4.Requires a technological device</a:t>
            </a:r>
          </a:p>
          <a:p>
            <a:r>
              <a:rPr lang="en-US" dirty="0"/>
              <a:t>5. Unable to view products directly, unable to try on </a:t>
            </a:r>
            <a:r>
              <a:rPr lang="en-US" dirty="0" smtClean="0"/>
              <a:t>products</a:t>
            </a:r>
            <a:endParaRPr lang="en-US" dirty="0"/>
          </a:p>
        </p:txBody>
      </p:sp>
      <p:pic>
        <p:nvPicPr>
          <p:cNvPr id="1026" name="Picture 2" descr="Image result for internet shopp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4937" y="113791"/>
            <a:ext cx="5200115" cy="2158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917484"/>
      </p:ext>
    </p:extLst>
  </p:cSld>
  <p:clrMapOvr>
    <a:masterClrMapping/>
  </p:clrMapOvr>
</p:sld>
</file>

<file path=ppt/theme/theme1.xml><?xml version="1.0" encoding="utf-8"?>
<a:theme xmlns:a="http://schemas.openxmlformats.org/drawingml/2006/main" name="Metropolita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A8A2BB7-7C5E-4EB2-B1F1-CFFF0F57E773}"/>
    </a:ext>
  </a:extLst>
</a:theme>
</file>

<file path=docProps/app.xml><?xml version="1.0" encoding="utf-8"?>
<Properties xmlns="http://schemas.openxmlformats.org/officeDocument/2006/extended-properties" xmlns:vt="http://schemas.openxmlformats.org/officeDocument/2006/docPropsVTypes">
  <Template>TM03457491[[fn=Metropolitan]]</Template>
  <TotalTime>493</TotalTime>
  <Words>515</Words>
  <Application>Microsoft Macintosh PowerPoint</Application>
  <PresentationFormat>Widescreen</PresentationFormat>
  <Paragraphs>45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 Light</vt:lpstr>
      <vt:lpstr>Arial</vt:lpstr>
      <vt:lpstr>Metropolitan</vt:lpstr>
      <vt:lpstr>Unit 6: ICT applications</vt:lpstr>
      <vt:lpstr>PowerPoint Presentation</vt:lpstr>
      <vt:lpstr>Technology in retail</vt:lpstr>
      <vt:lpstr>Technology in retail</vt:lpstr>
      <vt:lpstr>Retail industry</vt:lpstr>
      <vt:lpstr>Retail industry</vt:lpstr>
      <vt:lpstr>Retail industry</vt:lpstr>
      <vt:lpstr>Internet Shopping</vt:lpstr>
      <vt:lpstr>Internet Shopping</vt:lpstr>
      <vt:lpstr>Extension</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Types and Components of Computer Systems</dc:title>
  <dc:creator>Daan Ebbers</dc:creator>
  <cp:lastModifiedBy>Microsoft Office User</cp:lastModifiedBy>
  <cp:revision>45</cp:revision>
  <dcterms:created xsi:type="dcterms:W3CDTF">2018-08-13T04:07:03Z</dcterms:created>
  <dcterms:modified xsi:type="dcterms:W3CDTF">2018-12-05T12:33:24Z</dcterms:modified>
</cp:coreProperties>
</file>