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C7A0D-849C-4B46-9453-C302AB555D26}" type="datetimeFigureOut">
              <a:rPr lang="en-US" smtClean="0"/>
              <a:t>6/2/2017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8F42C-401E-426D-8FEB-32CCAE5EA8BC}" type="slidenum">
              <a:rPr lang="en-US" smtClean="0"/>
              <a:t>‹#›</a:t>
            </a:fld>
            <a:endParaRPr lang="en-US"/>
          </a:p>
        </p:txBody>
      </p:sp>
    </p:spTree>
    <p:extLst>
      <p:ext uri="{BB962C8B-B14F-4D97-AF65-F5344CB8AC3E}">
        <p14:creationId xmlns:p14="http://schemas.microsoft.com/office/powerpoint/2010/main" val="207949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71B908-8B85-4252-9BDC-5AAD3E4937E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B908-8B85-4252-9BDC-5AAD3E4937E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B908-8B85-4252-9BDC-5AAD3E4937E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1B908-8B85-4252-9BDC-5AAD3E4937E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1B908-8B85-4252-9BDC-5AAD3E4937E6}"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71B908-8B85-4252-9BDC-5AAD3E4937E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71B908-8B85-4252-9BDC-5AAD3E4937E6}"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71B908-8B85-4252-9BDC-5AAD3E4937E6}" type="datetimeFigureOut">
              <a:rPr lang="en-US" smtClean="0"/>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B908-8B85-4252-9BDC-5AAD3E4937E6}" type="datetimeFigureOut">
              <a:rPr lang="en-US" smtClean="0"/>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1B908-8B85-4252-9BDC-5AAD3E4937E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1B908-8B85-4252-9BDC-5AAD3E4937E6}"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3A0D-98AF-463C-97EB-5306C3A69E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1B908-8B85-4252-9BDC-5AAD3E4937E6}" type="datetimeFigureOut">
              <a:rPr lang="en-US" smtClean="0"/>
              <a:t>6/2/2017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D3A0D-98AF-463C-97EB-5306C3A69E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ncient_Rome"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Engraved_gem" TargetMode="External"/><Relationship Id="rId3" Type="http://schemas.openxmlformats.org/officeDocument/2006/relationships/hyperlink" Target="https://en.wikipedia.org/wiki/Roman_architecture" TargetMode="External"/><Relationship Id="rId7" Type="http://schemas.openxmlformats.org/officeDocument/2006/relationships/hyperlink" Target="https://en.wikipedia.org/wiki/Metal-work"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hyperlink" Target="https://en.wikipedia.org/wiki/Roman_mosaic" TargetMode="External"/><Relationship Id="rId5" Type="http://schemas.openxmlformats.org/officeDocument/2006/relationships/hyperlink" Target="https://en.wikipedia.org/wiki/Roman_sculpture" TargetMode="External"/><Relationship Id="rId10" Type="http://schemas.openxmlformats.org/officeDocument/2006/relationships/hyperlink" Target="https://en.wikipedia.org/wiki/Roman_glass" TargetMode="External"/><Relationship Id="rId4" Type="http://schemas.openxmlformats.org/officeDocument/2006/relationships/hyperlink" Target="https://en.wikipedia.org/wiki/Painting" TargetMode="External"/><Relationship Id="rId9" Type="http://schemas.openxmlformats.org/officeDocument/2006/relationships/hyperlink" Target="https://en.wikipedia.org/wiki/Ivory_carv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Subtitle 2"/>
          <p:cNvSpPr>
            <a:spLocks noGrp="1"/>
          </p:cNvSpPr>
          <p:nvPr>
            <p:ph type="subTitle" idx="1"/>
          </p:nvPr>
        </p:nvSpPr>
        <p:spPr>
          <a:xfrm>
            <a:off x="1524000" y="533400"/>
            <a:ext cx="5562600" cy="1143000"/>
          </a:xfrm>
        </p:spPr>
        <p:txBody>
          <a:bodyPr/>
          <a:lstStyle/>
          <a:p>
            <a:r>
              <a:rPr lang="en-US" dirty="0" smtClean="0">
                <a:solidFill>
                  <a:srgbClr val="FFFF00"/>
                </a:solidFill>
              </a:rPr>
              <a:t>By Laura, Thao </a:t>
            </a:r>
            <a:r>
              <a:rPr lang="en-US" dirty="0" err="1" smtClean="0">
                <a:solidFill>
                  <a:srgbClr val="FFFF00"/>
                </a:solidFill>
              </a:rPr>
              <a:t>Nhi</a:t>
            </a:r>
            <a:r>
              <a:rPr lang="en-US" dirty="0" smtClean="0">
                <a:solidFill>
                  <a:srgbClr val="FFFF00"/>
                </a:solidFill>
              </a:rPr>
              <a:t>, </a:t>
            </a:r>
            <a:r>
              <a:rPr lang="en-US" dirty="0" err="1" smtClean="0">
                <a:solidFill>
                  <a:srgbClr val="FFFF00"/>
                </a:solidFill>
              </a:rPr>
              <a:t>Thien</a:t>
            </a:r>
            <a:r>
              <a:rPr lang="en-US" dirty="0" smtClean="0">
                <a:solidFill>
                  <a:srgbClr val="FFFF00"/>
                </a:solidFill>
              </a:rPr>
              <a:t>, Bo and </a:t>
            </a:r>
            <a:r>
              <a:rPr lang="en-US" dirty="0" err="1" smtClean="0">
                <a:solidFill>
                  <a:srgbClr val="FFFF00"/>
                </a:solidFill>
              </a:rPr>
              <a:t>Trang</a:t>
            </a:r>
            <a:r>
              <a:rPr lang="en-US" dirty="0" smtClean="0">
                <a:solidFill>
                  <a:srgbClr val="FFFF00"/>
                </a:solidFill>
              </a:rPr>
              <a:t> </a:t>
            </a:r>
            <a:r>
              <a:rPr lang="en-US" dirty="0" err="1" smtClean="0">
                <a:solidFill>
                  <a:srgbClr val="FFFF00"/>
                </a:solidFill>
              </a:rPr>
              <a:t>Anh</a:t>
            </a:r>
            <a:endParaRPr lang="en-US" dirty="0">
              <a:solidFill>
                <a:srgbClr val="FFFF00"/>
              </a:solidFill>
            </a:endParaRPr>
          </a:p>
        </p:txBody>
      </p:sp>
      <p:sp>
        <p:nvSpPr>
          <p:cNvPr id="2" name="Rectangle 1"/>
          <p:cNvSpPr/>
          <p:nvPr/>
        </p:nvSpPr>
        <p:spPr>
          <a:xfrm>
            <a:off x="1877115" y="2743200"/>
            <a:ext cx="538977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ANCIENT ROMAN</a:t>
            </a:r>
          </a:p>
          <a:p>
            <a:pPr algn="ctr"/>
            <a:r>
              <a:rPr lang="vi-VN" sz="54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CIVILIZATION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Kết quả hình ảnh cho background powerpoint professiona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743200" y="1600200"/>
            <a:ext cx="5943600" cy="4525963"/>
          </a:xfrm>
        </p:spPr>
        <p:txBody>
          <a:bodyPr/>
          <a:lstStyle/>
          <a:p>
            <a:r>
              <a:rPr lang="en-US" dirty="0" smtClean="0"/>
              <a:t>The roman writing system is named the Language Latin.</a:t>
            </a:r>
          </a:p>
          <a:p>
            <a:r>
              <a:rPr lang="en-US" dirty="0" smtClean="0"/>
              <a:t>What the writing looks like: </a:t>
            </a:r>
            <a:endParaRPr lang="en-US" dirty="0"/>
          </a:p>
        </p:txBody>
      </p:sp>
      <p:pic>
        <p:nvPicPr>
          <p:cNvPr id="4" name="Picture 3" descr="latin_archaic.gif"/>
          <p:cNvPicPr>
            <a:picLocks noChangeAspect="1"/>
          </p:cNvPicPr>
          <p:nvPr/>
        </p:nvPicPr>
        <p:blipFill>
          <a:blip r:embed="rId3"/>
          <a:stretch>
            <a:fillRect/>
          </a:stretch>
        </p:blipFill>
        <p:spPr>
          <a:xfrm>
            <a:off x="3352800" y="3505200"/>
            <a:ext cx="5200650" cy="3057525"/>
          </a:xfrm>
          <a:prstGeom prst="rect">
            <a:avLst/>
          </a:prstGeom>
        </p:spPr>
      </p:pic>
      <p:sp>
        <p:nvSpPr>
          <p:cNvPr id="7" name="Rectangle 6"/>
          <p:cNvSpPr/>
          <p:nvPr/>
        </p:nvSpPr>
        <p:spPr>
          <a:xfrm>
            <a:off x="3505200" y="457200"/>
            <a:ext cx="453072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u="sng"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rPr>
              <a:t>Writing System</a:t>
            </a:r>
            <a:endParaRPr lang="en-US" sz="54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loral background design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 y="0"/>
            <a:ext cx="916674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038600"/>
            <a:ext cx="6248400" cy="1143000"/>
          </a:xfrm>
        </p:spPr>
        <p:txBody>
          <a:bodyPr/>
          <a:lstStyle/>
          <a:p>
            <a:r>
              <a:rPr lang="en-US" dirty="0" smtClean="0">
                <a:solidFill>
                  <a:srgbClr val="002060"/>
                </a:solidFill>
              </a:rPr>
              <a:t>Works Cited</a:t>
            </a:r>
            <a:endParaRPr lang="en-US" dirty="0">
              <a:solidFill>
                <a:srgbClr val="002060"/>
              </a:solidFill>
            </a:endParaRPr>
          </a:p>
        </p:txBody>
      </p:sp>
      <p:sp>
        <p:nvSpPr>
          <p:cNvPr id="3" name="Content Placeholder 2"/>
          <p:cNvSpPr>
            <a:spLocks noGrp="1"/>
          </p:cNvSpPr>
          <p:nvPr>
            <p:ph idx="1"/>
          </p:nvPr>
        </p:nvSpPr>
        <p:spPr>
          <a:xfrm>
            <a:off x="228600" y="5005316"/>
            <a:ext cx="8229600" cy="1828800"/>
          </a:xfrm>
        </p:spPr>
        <p:txBody>
          <a:bodyPr/>
          <a:lstStyle/>
          <a:p>
            <a:r>
              <a:rPr lang="en-US" u="sng" dirty="0" smtClean="0">
                <a:solidFill>
                  <a:srgbClr val="0070C0"/>
                </a:solidFill>
              </a:rPr>
              <a:t>http://www.ushistory.org/civ/6a.asp</a:t>
            </a:r>
          </a:p>
          <a:p>
            <a:r>
              <a:rPr lang="en-US" dirty="0" smtClean="0">
                <a:hlinkClick r:id="rId3"/>
              </a:rPr>
              <a:t>https://en.wikipedia.org/wiki/Ancient_Rome</a:t>
            </a:r>
            <a:endParaRPr lang="vi-VN" dirty="0" smtClean="0"/>
          </a:p>
          <a:p>
            <a:r>
              <a:rPr lang="vi-VN" u="sng" dirty="0">
                <a:solidFill>
                  <a:srgbClr val="00B0F0"/>
                </a:solidFill>
              </a:rPr>
              <a:t>http://www.ancient.eu/article/98/ </a:t>
            </a:r>
            <a:endParaRPr lang="en-US" u="sng" dirty="0">
              <a:solidFill>
                <a:srgbClr val="00B0F0"/>
              </a:solidFill>
            </a:endParaRP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d brick wall background texture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8000" dirty="0" smtClean="0">
                <a:solidFill>
                  <a:schemeClr val="bg1"/>
                </a:solidFill>
                <a:latin typeface="Forte" pitchFamily="66" charset="0"/>
              </a:rPr>
              <a:t>Quiz</a:t>
            </a:r>
            <a:endParaRPr lang="en-US" sz="8000" dirty="0">
              <a:solidFill>
                <a:schemeClr val="bg1"/>
              </a:solidFill>
              <a:latin typeface="Forte" pitchFamily="66" charset="0"/>
            </a:endParaRPr>
          </a:p>
        </p:txBody>
      </p:sp>
      <p:pic>
        <p:nvPicPr>
          <p:cNvPr id="4" name="Content Placeholder 3" descr="kahoot.png"/>
          <p:cNvPicPr>
            <a:picLocks noGrp="1" noChangeAspect="1"/>
          </p:cNvPicPr>
          <p:nvPr>
            <p:ph idx="1"/>
          </p:nvPr>
        </p:nvPicPr>
        <p:blipFill>
          <a:blip r:embed="rId3"/>
          <a:stretch>
            <a:fillRect/>
          </a:stretch>
        </p:blipFill>
        <p:spPr>
          <a:xfrm>
            <a:off x="1066800" y="1905000"/>
            <a:ext cx="7010400" cy="4343400"/>
          </a:xfr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hank you for listening to our presentation"/>
          <p:cNvPicPr>
            <a:picLocks noChangeAspect="1" noChangeArrowheads="1"/>
          </p:cNvPicPr>
          <p:nvPr/>
        </p:nvPicPr>
        <p:blipFill rotWithShape="1">
          <a:blip r:embed="rId2">
            <a:extLst>
              <a:ext uri="{28A0092B-C50C-407E-A947-70E740481C1C}">
                <a14:useLocalDpi xmlns:a14="http://schemas.microsoft.com/office/drawing/2010/main" val="0"/>
              </a:ext>
            </a:extLst>
          </a:blip>
          <a:srcRect b="703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study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0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360" y="457200"/>
            <a:ext cx="8565293" cy="830997"/>
          </a:xfrm>
          <a:prstGeom prst="rect">
            <a:avLst/>
          </a:prstGeom>
          <a:noFill/>
        </p:spPr>
        <p:txBody>
          <a:bodyPr wrap="none" lIns="91440" tIns="45720" rIns="91440" bIns="45720">
            <a:spAutoFit/>
          </a:bodyPr>
          <a:lstStyle/>
          <a:p>
            <a:pPr algn="ctr"/>
            <a:r>
              <a:rPr lang="vi-VN"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Timeline of important events</a:t>
            </a:r>
            <a:endParaRPr lang="en-US"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Content Placeholder 1"/>
          <p:cNvSpPr>
            <a:spLocks noGrp="1"/>
          </p:cNvSpPr>
          <p:nvPr>
            <p:ph idx="1"/>
          </p:nvPr>
        </p:nvSpPr>
        <p:spPr>
          <a:xfrm>
            <a:off x="457200" y="1524000"/>
            <a:ext cx="8229600" cy="4525963"/>
          </a:xfrm>
        </p:spPr>
        <p:txBody>
          <a:bodyPr>
            <a:normAutofit fontScale="25000" lnSpcReduction="20000"/>
          </a:bodyPr>
          <a:lstStyle/>
          <a:p>
            <a:r>
              <a:rPr lang="en-US" sz="7200" u="sng" dirty="0" smtClean="0"/>
              <a:t>753 BC Rome </a:t>
            </a:r>
            <a:r>
              <a:rPr lang="en-US" sz="7200" u="sng" dirty="0"/>
              <a:t>is founded </a:t>
            </a:r>
          </a:p>
          <a:p>
            <a:pPr marL="0" indent="0">
              <a:buNone/>
            </a:pPr>
            <a:r>
              <a:rPr lang="en-US" sz="7200" dirty="0" smtClean="0"/>
              <a:t>       </a:t>
            </a:r>
            <a:r>
              <a:rPr lang="en-US" sz="7200" u="sng" dirty="0" smtClean="0"/>
              <a:t>509 BC Rome </a:t>
            </a:r>
            <a:r>
              <a:rPr lang="en-US" sz="7200" u="sng" dirty="0"/>
              <a:t>becomes a Republic </a:t>
            </a:r>
          </a:p>
          <a:p>
            <a:pPr marL="0" indent="0">
              <a:buNone/>
            </a:pPr>
            <a:r>
              <a:rPr lang="en-US" sz="7200" u="sng" dirty="0" smtClean="0"/>
              <a:t>       45 </a:t>
            </a:r>
            <a:r>
              <a:rPr lang="en-US" sz="7200" u="sng" dirty="0"/>
              <a:t>BC	Julius Caesar becomes the first dictator of Rome </a:t>
            </a:r>
          </a:p>
          <a:p>
            <a:pPr marL="0" indent="0">
              <a:buNone/>
            </a:pPr>
            <a:r>
              <a:rPr lang="en-US" sz="7200" dirty="0" smtClean="0"/>
              <a:t>        Julius </a:t>
            </a:r>
            <a:r>
              <a:rPr lang="en-US" sz="7200" dirty="0"/>
              <a:t>Caesar defeats Pompey in a civil war. He becomes the supreme ruler of Rome. This is the end of the Roman Republic. </a:t>
            </a:r>
            <a:r>
              <a:rPr lang="en-US" sz="7200" dirty="0" smtClean="0"/>
              <a:t>He was assassinated in 44BC.</a:t>
            </a:r>
          </a:p>
          <a:p>
            <a:r>
              <a:rPr lang="en-US" sz="7200" u="sng" dirty="0" smtClean="0"/>
              <a:t>27 </a:t>
            </a:r>
            <a:r>
              <a:rPr lang="en-US" sz="7200" u="sng" dirty="0"/>
              <a:t>BC	Roman Empire begins </a:t>
            </a:r>
          </a:p>
          <a:p>
            <a:pPr marL="0" indent="0">
              <a:buNone/>
            </a:pPr>
            <a:r>
              <a:rPr lang="en-US" sz="7200" dirty="0" smtClean="0"/>
              <a:t>       </a:t>
            </a:r>
            <a:r>
              <a:rPr lang="en-US" sz="7200" u="sng" dirty="0" smtClean="0"/>
              <a:t>64 Much </a:t>
            </a:r>
            <a:r>
              <a:rPr lang="en-US" sz="7200" u="sng" dirty="0"/>
              <a:t>of Rome burns </a:t>
            </a:r>
          </a:p>
          <a:p>
            <a:r>
              <a:rPr lang="en-US" sz="7200" u="sng" dirty="0" smtClean="0"/>
              <a:t>380</a:t>
            </a:r>
            <a:r>
              <a:rPr lang="en-US" sz="7200" u="sng" dirty="0"/>
              <a:t>	Christianity </a:t>
            </a:r>
            <a:endParaRPr lang="en-US" sz="7200" u="sng" dirty="0" smtClean="0"/>
          </a:p>
          <a:p>
            <a:r>
              <a:rPr lang="en-US" sz="7200" dirty="0"/>
              <a:t>Rome becomes a Christian empire. Before this, Rome persecuted the Christians. </a:t>
            </a:r>
          </a:p>
          <a:p>
            <a:r>
              <a:rPr lang="en-US" sz="7200" dirty="0" smtClean="0"/>
              <a:t>Theodosius </a:t>
            </a:r>
            <a:r>
              <a:rPr lang="en-US" sz="7200" dirty="0"/>
              <a:t>I proclaims Christianity as the sole religion of the Roman Empire </a:t>
            </a:r>
            <a:r>
              <a:rPr lang="en-US" sz="7200" dirty="0" smtClean="0"/>
              <a:t>.</a:t>
            </a:r>
          </a:p>
          <a:p>
            <a:r>
              <a:rPr lang="en-US" sz="7200" u="sng" dirty="0" smtClean="0"/>
              <a:t>395 Rome </a:t>
            </a:r>
            <a:r>
              <a:rPr lang="en-US" sz="7200" u="sng" dirty="0"/>
              <a:t>splits </a:t>
            </a:r>
          </a:p>
          <a:p>
            <a:pPr marL="0" indent="0">
              <a:buNone/>
            </a:pPr>
            <a:r>
              <a:rPr lang="en-US" sz="7200" dirty="0" smtClean="0"/>
              <a:t>  In </a:t>
            </a:r>
            <a:r>
              <a:rPr lang="en-US" sz="7200" dirty="0"/>
              <a:t>395 AD, Rome split into two empires - the Western Roman Empire and the Eastern Roman Empire. Each side had a ruler in charge of it</a:t>
            </a:r>
            <a:r>
              <a:rPr lang="en-US" sz="7200" dirty="0" smtClean="0"/>
              <a:t>.</a:t>
            </a:r>
          </a:p>
          <a:p>
            <a:pPr marL="0" indent="0">
              <a:buNone/>
            </a:pPr>
            <a:r>
              <a:rPr lang="en-US" sz="7200" u="sng" dirty="0" smtClean="0"/>
              <a:t> 410 The </a:t>
            </a:r>
            <a:r>
              <a:rPr lang="en-US" sz="7200" u="sng" dirty="0"/>
              <a:t>Visigoths sack Rome </a:t>
            </a:r>
          </a:p>
          <a:p>
            <a:pPr marL="0" indent="0">
              <a:buNone/>
            </a:pPr>
            <a:r>
              <a:rPr lang="en-US" sz="7200" dirty="0" smtClean="0"/>
              <a:t>         This </a:t>
            </a:r>
            <a:r>
              <a:rPr lang="en-US" sz="7200" dirty="0"/>
              <a:t>was the first time in 800 years that the city of Rome has fallen to an enemy. It was a huge uproar.</a:t>
            </a:r>
          </a:p>
          <a:p>
            <a:r>
              <a:rPr lang="en-US" sz="7200" u="sng" dirty="0"/>
              <a:t>476</a:t>
            </a:r>
            <a:r>
              <a:rPr lang="en-US" sz="7200" dirty="0"/>
              <a:t>	End of the Western Roman Empire and the fall of Ancient Rome </a:t>
            </a:r>
          </a:p>
          <a:p>
            <a:pPr marL="0" indent="0">
              <a:buNone/>
            </a:pPr>
            <a:r>
              <a:rPr lang="en-US" sz="7200" dirty="0" smtClean="0"/>
              <a:t>The </a:t>
            </a:r>
            <a:r>
              <a:rPr lang="en-US" sz="7200" dirty="0"/>
              <a:t>last Roman Emperor Romulus Augustus is defeated by the German Goth Odoacer. This is the start of the Dark Ages in Europe.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Effect transition="in" filter="fade">
                                      <p:cBhvr>
                                        <p:cTn id="61" dur="1000"/>
                                        <p:tgtEl>
                                          <p:spTgt spid="2">
                                            <p:txEl>
                                              <p:pRg st="7" end="7"/>
                                            </p:txEl>
                                          </p:spTgt>
                                        </p:tgtEl>
                                      </p:cBhvr>
                                    </p:animEffect>
                                    <p:anim calcmode="lin" valueType="num">
                                      <p:cBhvr>
                                        <p:cTn id="6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Effect transition="in" filter="fade">
                                      <p:cBhvr>
                                        <p:cTn id="68" dur="1000"/>
                                        <p:tgtEl>
                                          <p:spTgt spid="2">
                                            <p:txEl>
                                              <p:pRg st="8" end="8"/>
                                            </p:txEl>
                                          </p:spTgt>
                                        </p:tgtEl>
                                      </p:cBhvr>
                                    </p:animEffect>
                                    <p:anim calcmode="lin" valueType="num">
                                      <p:cBhvr>
                                        <p:cTn id="6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
                                            <p:txEl>
                                              <p:pRg st="9" end="9"/>
                                            </p:txEl>
                                          </p:spTgt>
                                        </p:tgtEl>
                                        <p:attrNameLst>
                                          <p:attrName>style.visibility</p:attrName>
                                        </p:attrNameLst>
                                      </p:cBhvr>
                                      <p:to>
                                        <p:strVal val="visible"/>
                                      </p:to>
                                    </p:set>
                                    <p:animEffect transition="in" filter="fade">
                                      <p:cBhvr>
                                        <p:cTn id="75" dur="1000"/>
                                        <p:tgtEl>
                                          <p:spTgt spid="2">
                                            <p:txEl>
                                              <p:pRg st="9" end="9"/>
                                            </p:txEl>
                                          </p:spTgt>
                                        </p:tgtEl>
                                      </p:cBhvr>
                                    </p:animEffect>
                                    <p:anim calcmode="lin" valueType="num">
                                      <p:cBhvr>
                                        <p:cTn id="7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
                                            <p:txEl>
                                              <p:pRg st="10" end="10"/>
                                            </p:txEl>
                                          </p:spTgt>
                                        </p:tgtEl>
                                        <p:attrNameLst>
                                          <p:attrName>style.visibility</p:attrName>
                                        </p:attrNameLst>
                                      </p:cBhvr>
                                      <p:to>
                                        <p:strVal val="visible"/>
                                      </p:to>
                                    </p:set>
                                    <p:animEffect transition="in" filter="fade">
                                      <p:cBhvr>
                                        <p:cTn id="82" dur="1000"/>
                                        <p:tgtEl>
                                          <p:spTgt spid="2">
                                            <p:txEl>
                                              <p:pRg st="10" end="10"/>
                                            </p:txEl>
                                          </p:spTgt>
                                        </p:tgtEl>
                                      </p:cBhvr>
                                    </p:animEffect>
                                    <p:anim calcmode="lin" valueType="num">
                                      <p:cBhvr>
                                        <p:cTn id="8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
                                            <p:txEl>
                                              <p:pRg st="11" end="11"/>
                                            </p:txEl>
                                          </p:spTgt>
                                        </p:tgtEl>
                                        <p:attrNameLst>
                                          <p:attrName>style.visibility</p:attrName>
                                        </p:attrNameLst>
                                      </p:cBhvr>
                                      <p:to>
                                        <p:strVal val="visible"/>
                                      </p:to>
                                    </p:set>
                                    <p:animEffect transition="in" filter="fade">
                                      <p:cBhvr>
                                        <p:cTn id="89" dur="1000"/>
                                        <p:tgtEl>
                                          <p:spTgt spid="2">
                                            <p:txEl>
                                              <p:pRg st="11" end="11"/>
                                            </p:txEl>
                                          </p:spTgt>
                                        </p:tgtEl>
                                      </p:cBhvr>
                                    </p:animEffect>
                                    <p:anim calcmode="lin" valueType="num">
                                      <p:cBhvr>
                                        <p:cTn id="9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xEl>
                                              <p:pRg st="12" end="12"/>
                                            </p:txEl>
                                          </p:spTgt>
                                        </p:tgtEl>
                                        <p:attrNameLst>
                                          <p:attrName>style.visibility</p:attrName>
                                        </p:attrNameLst>
                                      </p:cBhvr>
                                      <p:to>
                                        <p:strVal val="visible"/>
                                      </p:to>
                                    </p:set>
                                    <p:animEffect transition="in" filter="fade">
                                      <p:cBhvr>
                                        <p:cTn id="96" dur="1000"/>
                                        <p:tgtEl>
                                          <p:spTgt spid="2">
                                            <p:txEl>
                                              <p:pRg st="12" end="12"/>
                                            </p:txEl>
                                          </p:spTgt>
                                        </p:tgtEl>
                                      </p:cBhvr>
                                    </p:animEffect>
                                    <p:anim calcmode="lin" valueType="num">
                                      <p:cBhvr>
                                        <p:cTn id="97"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
                                            <p:txEl>
                                              <p:pRg st="13" end="13"/>
                                            </p:txEl>
                                          </p:spTgt>
                                        </p:tgtEl>
                                        <p:attrNameLst>
                                          <p:attrName>style.visibility</p:attrName>
                                        </p:attrNameLst>
                                      </p:cBhvr>
                                      <p:to>
                                        <p:strVal val="visible"/>
                                      </p:to>
                                    </p:set>
                                    <p:animEffect transition="in" filter="fade">
                                      <p:cBhvr>
                                        <p:cTn id="103" dur="1000"/>
                                        <p:tgtEl>
                                          <p:spTgt spid="2">
                                            <p:txEl>
                                              <p:pRg st="13" end="13"/>
                                            </p:txEl>
                                          </p:spTgt>
                                        </p:tgtEl>
                                      </p:cBhvr>
                                    </p:animEffect>
                                    <p:anim calcmode="lin" valueType="num">
                                      <p:cBhvr>
                                        <p:cTn id="10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5"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txEl>
                                              <p:pRg st="14" end="14"/>
                                            </p:txEl>
                                          </p:spTgt>
                                        </p:tgtEl>
                                        <p:attrNameLst>
                                          <p:attrName>style.visibility</p:attrName>
                                        </p:attrNameLst>
                                      </p:cBhvr>
                                      <p:to>
                                        <p:strVal val="visible"/>
                                      </p:to>
                                    </p:set>
                                    <p:animEffect transition="in" filter="fade">
                                      <p:cBhvr>
                                        <p:cTn id="110" dur="1000"/>
                                        <p:tgtEl>
                                          <p:spTgt spid="2">
                                            <p:txEl>
                                              <p:pRg st="14" end="14"/>
                                            </p:txEl>
                                          </p:spTgt>
                                        </p:tgtEl>
                                      </p:cBhvr>
                                    </p:animEffect>
                                    <p:anim calcmode="lin" valueType="num">
                                      <p:cBhvr>
                                        <p:cTn id="111"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12"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Kết quả hình ảnh cho background powerpoint"/>
          <p:cNvPicPr>
            <a:picLocks noChangeAspect="1" noChangeArrowheads="1"/>
          </p:cNvPicPr>
          <p:nvPr/>
        </p:nvPicPr>
        <p:blipFill>
          <a:blip r:embed="rId2"/>
          <a:srcRect/>
          <a:stretch>
            <a:fillRect/>
          </a:stretch>
        </p:blipFill>
        <p:spPr bwMode="auto">
          <a:xfrm>
            <a:off x="0" y="0"/>
            <a:ext cx="9163114" cy="6858000"/>
          </a:xfrm>
          <a:prstGeom prst="rect">
            <a:avLst/>
          </a:prstGeom>
          <a:noFill/>
        </p:spPr>
      </p:pic>
      <p:pic>
        <p:nvPicPr>
          <p:cNvPr id="4" name="Content Placeholder 3" descr="6e103a8519f3fb4da614250e014cd0db.jpg"/>
          <p:cNvPicPr>
            <a:picLocks noGrp="1" noChangeAspect="1"/>
          </p:cNvPicPr>
          <p:nvPr>
            <p:ph idx="1"/>
          </p:nvPr>
        </p:nvPicPr>
        <p:blipFill>
          <a:blip r:embed="rId3"/>
          <a:stretch>
            <a:fillRect/>
          </a:stretch>
        </p:blipFill>
        <p:spPr>
          <a:xfrm>
            <a:off x="2209800" y="965579"/>
            <a:ext cx="6934200" cy="5334000"/>
          </a:xfrm>
        </p:spPr>
      </p:pic>
      <p:sp>
        <p:nvSpPr>
          <p:cNvPr id="6" name="Rectangle 5"/>
          <p:cNvSpPr/>
          <p:nvPr/>
        </p:nvSpPr>
        <p:spPr>
          <a:xfrm>
            <a:off x="-64955" y="2370665"/>
            <a:ext cx="143661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Map</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228601" y="392668"/>
            <a:ext cx="7696199" cy="369332"/>
          </a:xfrm>
          <a:prstGeom prst="rect">
            <a:avLst/>
          </a:prstGeom>
          <a:noFill/>
        </p:spPr>
        <p:txBody>
          <a:bodyPr wrap="square" rtlCol="0">
            <a:spAutoFit/>
          </a:bodyPr>
          <a:lstStyle/>
          <a:p>
            <a:r>
              <a:rPr lang="en-US" u="sng" dirty="0"/>
              <a:t>thehttps://www.pinterest.com/explore/roman-empire-map/ Roman Empire</a:t>
            </a:r>
            <a:endParaRPr lang="en-US" dirty="0"/>
          </a:p>
        </p:txBody>
      </p:sp>
      <p:cxnSp>
        <p:nvCxnSpPr>
          <p:cNvPr id="11" name="Elbow Connector 10"/>
          <p:cNvCxnSpPr/>
          <p:nvPr/>
        </p:nvCxnSpPr>
        <p:spPr>
          <a:xfrm>
            <a:off x="1371656" y="2928264"/>
            <a:ext cx="685743" cy="320849"/>
          </a:xfrm>
          <a:prstGeom prst="bentConnector3">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2743200" y="457200"/>
            <a:ext cx="3088987"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i="1" u="sng" cap="none" spc="0" dirty="0" smtClean="0">
                <a:ln w="11430"/>
                <a:solidFill>
                  <a:srgbClr val="FFFF00"/>
                </a:solidFill>
                <a:effectLst>
                  <a:outerShdw blurRad="80000" dist="40000" dir="5040000" algn="tl">
                    <a:srgbClr val="000000">
                      <a:alpha val="30000"/>
                    </a:srgbClr>
                  </a:outerShdw>
                </a:effectLst>
              </a:rPr>
              <a:t>Artifact</a:t>
            </a:r>
            <a:endParaRPr lang="en-US" sz="7200" b="1" i="1" u="sng" cap="none" spc="0" dirty="0">
              <a:ln w="11430"/>
              <a:solidFill>
                <a:srgbClr val="FFFF00"/>
              </a:solidFill>
              <a:effectLst>
                <a:outerShdw blurRad="80000" dist="40000" dir="5040000" algn="tl">
                  <a:srgbClr val="000000">
                    <a:alpha val="30000"/>
                  </a:srgbClr>
                </a:outerShdw>
              </a:effectLst>
            </a:endParaRPr>
          </a:p>
        </p:txBody>
      </p:sp>
      <p:pic>
        <p:nvPicPr>
          <p:cNvPr id="1026" name="Picture 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74" y="4267200"/>
            <a:ext cx="345056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1100" y="1953483"/>
            <a:ext cx="6781800" cy="923330"/>
          </a:xfrm>
          <a:prstGeom prst="rect">
            <a:avLst/>
          </a:prstGeom>
          <a:noFill/>
        </p:spPr>
        <p:txBody>
          <a:bodyPr wrap="square" rtlCol="0">
            <a:spAutoFit/>
          </a:bodyPr>
          <a:lstStyle/>
          <a:p>
            <a:r>
              <a:rPr lang="en-US" dirty="0" smtClean="0"/>
              <a:t>The 3d artifact we made was a Aureus coin, which was the Romans' currency. It is important because it’s role and purpose is similar to today’s money role, we use it to buy, make trades… </a:t>
            </a:r>
            <a:endParaRPr lang="en-US"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y texture background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6"/>
            <a:ext cx="9144000" cy="68398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838200"/>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solidFill>
                  <a:srgbClr val="FF0000"/>
                </a:solidFill>
                <a:effectLst>
                  <a:outerShdw blurRad="88000" dist="50800" dir="5040000" algn="tl">
                    <a:schemeClr val="accent4">
                      <a:tint val="80000"/>
                      <a:satMod val="250000"/>
                      <a:alpha val="45000"/>
                    </a:schemeClr>
                  </a:outerShdw>
                </a:effectLst>
              </a:rPr>
              <a:t>Economic </a:t>
            </a:r>
            <a:r>
              <a:rPr lang="en-US" b="1" dirty="0">
                <a:ln>
                  <a:prstDash val="solid"/>
                </a:ln>
                <a:solidFill>
                  <a:srgbClr val="FF0000"/>
                </a:solidFill>
                <a:effectLst>
                  <a:outerShdw blurRad="88000" dist="50800" dir="5040000" algn="tl">
                    <a:schemeClr val="accent4">
                      <a:tint val="80000"/>
                      <a:satMod val="250000"/>
                      <a:alpha val="45000"/>
                    </a:schemeClr>
                  </a:outerShdw>
                </a:effectLst>
              </a:rPr>
              <a:t>System</a:t>
            </a: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0" y="304799"/>
            <a:ext cx="7315200" cy="6553199"/>
          </a:xfrm>
        </p:spPr>
        <p:txBody>
          <a:bodyPr>
            <a:noAutofit/>
          </a:bodyPr>
          <a:lstStyle/>
          <a:p>
            <a:r>
              <a:rPr lang="en-US" sz="1800" b="1" u="sng" dirty="0" smtClean="0">
                <a:solidFill>
                  <a:srgbClr val="7030A0"/>
                </a:solidFill>
              </a:rPr>
              <a:t>Jobs</a:t>
            </a:r>
            <a:r>
              <a:rPr lang="en-US" sz="1800" b="1" dirty="0" smtClean="0">
                <a:solidFill>
                  <a:srgbClr val="7030A0"/>
                </a:solidFill>
              </a:rPr>
              <a:t>: </a:t>
            </a:r>
            <a:r>
              <a:rPr lang="en-US" sz="1800" b="1" dirty="0">
                <a:solidFill>
                  <a:srgbClr val="7030A0"/>
                </a:solidFill>
              </a:rPr>
              <a:t> Ancient Rome was an agrarian and slave based economy whose main concern was feeding </a:t>
            </a:r>
            <a:r>
              <a:rPr lang="en-US" sz="1800" b="1" dirty="0" smtClean="0">
                <a:solidFill>
                  <a:srgbClr val="7030A0"/>
                </a:solidFill>
              </a:rPr>
              <a:t>its </a:t>
            </a:r>
            <a:r>
              <a:rPr lang="en-US" sz="1800" b="1" dirty="0">
                <a:solidFill>
                  <a:srgbClr val="7030A0"/>
                </a:solidFill>
              </a:rPr>
              <a:t>vast number of </a:t>
            </a:r>
            <a:r>
              <a:rPr lang="en-US" sz="1800" b="1" dirty="0" smtClean="0">
                <a:solidFill>
                  <a:srgbClr val="7030A0"/>
                </a:solidFill>
              </a:rPr>
              <a:t>citizens, so naturally their popular jobs are farmers and agriculture relating jobs. They are also famous for their powerful military force (soldiers), Gladiators, Traders, teachers and artists.</a:t>
            </a:r>
            <a:endParaRPr lang="vi-VN" sz="1800" b="1" dirty="0" smtClean="0">
              <a:solidFill>
                <a:srgbClr val="7030A0"/>
              </a:solidFill>
            </a:endParaRPr>
          </a:p>
          <a:p>
            <a:endParaRPr lang="en-US" sz="1800" b="1" dirty="0" smtClean="0">
              <a:solidFill>
                <a:srgbClr val="7030A0"/>
              </a:solidFill>
            </a:endParaRPr>
          </a:p>
          <a:p>
            <a:r>
              <a:rPr lang="en-US" sz="1800" b="1" u="sng" dirty="0" smtClean="0">
                <a:solidFill>
                  <a:srgbClr val="7030A0"/>
                </a:solidFill>
              </a:rPr>
              <a:t>Technology</a:t>
            </a:r>
            <a:r>
              <a:rPr lang="en-US" sz="1800" b="1" dirty="0" smtClean="0">
                <a:solidFill>
                  <a:srgbClr val="7030A0"/>
                </a:solidFill>
              </a:rPr>
              <a:t>: It was one </a:t>
            </a:r>
            <a:r>
              <a:rPr lang="en-US" sz="1800" b="1" dirty="0">
                <a:solidFill>
                  <a:srgbClr val="7030A0"/>
                </a:solidFill>
              </a:rPr>
              <a:t>of the most technologically advanced </a:t>
            </a:r>
            <a:r>
              <a:rPr lang="en-US" sz="1800" b="1" dirty="0" smtClean="0">
                <a:solidFill>
                  <a:srgbClr val="7030A0"/>
                </a:solidFill>
              </a:rPr>
              <a:t>civilizations, </a:t>
            </a:r>
            <a:r>
              <a:rPr lang="en-US" sz="1800" b="1" dirty="0">
                <a:solidFill>
                  <a:srgbClr val="7030A0"/>
                </a:solidFill>
              </a:rPr>
              <a:t>with some of the more advanced concepts and </a:t>
            </a:r>
            <a:r>
              <a:rPr lang="en-US" sz="1800" b="1" dirty="0" smtClean="0">
                <a:solidFill>
                  <a:srgbClr val="7030A0"/>
                </a:solidFill>
              </a:rPr>
              <a:t>inventions that were forgotten  but then gradually be rediscovered. They are most advanced in engineering and architecture which is greatly influenced by the Greeks.</a:t>
            </a:r>
            <a:endParaRPr lang="vi-VN" sz="1800" b="1" dirty="0" smtClean="0">
              <a:solidFill>
                <a:srgbClr val="7030A0"/>
              </a:solidFill>
            </a:endParaRPr>
          </a:p>
          <a:p>
            <a:endParaRPr lang="en-US" sz="1800" b="1" dirty="0" smtClean="0">
              <a:solidFill>
                <a:srgbClr val="7030A0"/>
              </a:solidFill>
            </a:endParaRPr>
          </a:p>
          <a:p>
            <a:r>
              <a:rPr lang="en-US" sz="1800" b="1" u="sng" dirty="0" smtClean="0">
                <a:solidFill>
                  <a:srgbClr val="7030A0"/>
                </a:solidFill>
              </a:rPr>
              <a:t>Money</a:t>
            </a:r>
            <a:r>
              <a:rPr lang="en-US" sz="1800" b="1" dirty="0" smtClean="0">
                <a:solidFill>
                  <a:srgbClr val="7030A0"/>
                </a:solidFill>
              </a:rPr>
              <a:t>:  </a:t>
            </a:r>
            <a:r>
              <a:rPr lang="en-US" sz="1800" b="1" dirty="0" err="1" smtClean="0">
                <a:solidFill>
                  <a:srgbClr val="7030A0"/>
                </a:solidFill>
              </a:rPr>
              <a:t>Aureus</a:t>
            </a:r>
            <a:r>
              <a:rPr lang="en-US" sz="1800" b="1" dirty="0" smtClean="0">
                <a:solidFill>
                  <a:srgbClr val="7030A0"/>
                </a:solidFill>
              </a:rPr>
              <a:t>, basic gold monetary unit of the Roman World</a:t>
            </a:r>
            <a:r>
              <a:rPr lang="vi-VN" sz="1800" b="1" dirty="0" smtClean="0">
                <a:solidFill>
                  <a:srgbClr val="7030A0"/>
                </a:solidFill>
              </a:rPr>
              <a:t>.</a:t>
            </a:r>
          </a:p>
          <a:p>
            <a:endParaRPr lang="en-US" sz="1800" b="1" dirty="0" smtClean="0">
              <a:solidFill>
                <a:srgbClr val="7030A0"/>
              </a:solidFill>
            </a:endParaRPr>
          </a:p>
          <a:p>
            <a:r>
              <a:rPr lang="en-US" sz="1800" b="1" u="sng" dirty="0" smtClean="0">
                <a:solidFill>
                  <a:srgbClr val="7030A0"/>
                </a:solidFill>
              </a:rPr>
              <a:t>Transportation</a:t>
            </a:r>
            <a:r>
              <a:rPr lang="en-US" sz="1800" b="1" dirty="0" smtClean="0">
                <a:solidFill>
                  <a:srgbClr val="7030A0"/>
                </a:solidFill>
              </a:rPr>
              <a:t>: They travel on land and sea and by horses, </a:t>
            </a:r>
            <a:r>
              <a:rPr lang="en-US" sz="1800" b="1" dirty="0" err="1" smtClean="0">
                <a:solidFill>
                  <a:srgbClr val="7030A0"/>
                </a:solidFill>
              </a:rPr>
              <a:t>carrige</a:t>
            </a:r>
            <a:r>
              <a:rPr lang="en-US" sz="1800" b="1" dirty="0" smtClean="0">
                <a:solidFill>
                  <a:srgbClr val="7030A0"/>
                </a:solidFill>
              </a:rPr>
              <a:t>, boats, ships.</a:t>
            </a:r>
            <a:endParaRPr lang="vi-VN" sz="1800" b="1" dirty="0" smtClean="0">
              <a:solidFill>
                <a:srgbClr val="7030A0"/>
              </a:solidFill>
            </a:endParaRPr>
          </a:p>
          <a:p>
            <a:endParaRPr lang="en-US" sz="1800" b="1" dirty="0" smtClean="0">
              <a:solidFill>
                <a:srgbClr val="7030A0"/>
              </a:solidFill>
            </a:endParaRPr>
          </a:p>
          <a:p>
            <a:r>
              <a:rPr lang="en-US" sz="1800" b="1" u="sng" dirty="0" smtClean="0">
                <a:solidFill>
                  <a:srgbClr val="7030A0"/>
                </a:solidFill>
              </a:rPr>
              <a:t>Trade</a:t>
            </a:r>
            <a:r>
              <a:rPr lang="en-US" sz="1800" b="1" dirty="0" smtClean="0">
                <a:solidFill>
                  <a:srgbClr val="7030A0"/>
                </a:solidFill>
              </a:rPr>
              <a:t>:  Trade was very vital to Ancient Romans and was greatly encouraged. They imported</a:t>
            </a:r>
            <a:r>
              <a:rPr lang="en-US" sz="1800" b="1" dirty="0">
                <a:solidFill>
                  <a:srgbClr val="7030A0"/>
                </a:solidFill>
              </a:rPr>
              <a:t> beef, corn, glassware, iron, </a:t>
            </a:r>
            <a:r>
              <a:rPr lang="en-US" sz="1800" b="1" dirty="0" smtClean="0">
                <a:solidFill>
                  <a:srgbClr val="7030A0"/>
                </a:solidFill>
              </a:rPr>
              <a:t>marble</a:t>
            </a:r>
            <a:r>
              <a:rPr lang="en-US" sz="1800" b="1" dirty="0">
                <a:solidFill>
                  <a:srgbClr val="7030A0"/>
                </a:solidFill>
              </a:rPr>
              <a:t>, olive oil, perfumes, purple dye, silk, silver, spices, </a:t>
            </a:r>
            <a:r>
              <a:rPr lang="en-US" sz="1800" b="1" dirty="0" smtClean="0">
                <a:solidFill>
                  <a:srgbClr val="7030A0"/>
                </a:solidFill>
              </a:rPr>
              <a:t>timber... </a:t>
            </a:r>
            <a:r>
              <a:rPr lang="en-US" sz="1800" b="1" dirty="0">
                <a:solidFill>
                  <a:srgbClr val="7030A0"/>
                </a:solidFill>
              </a:rPr>
              <a:t>The main trading partners were in Spain, France, the Middle East and North Africa.</a:t>
            </a:r>
          </a:p>
        </p:txBody>
      </p:sp>
      <p:sp>
        <p:nvSpPr>
          <p:cNvPr id="6" name="Rectangle 5"/>
          <p:cNvSpPr/>
          <p:nvPr/>
        </p:nvSpPr>
        <p:spPr>
          <a:xfrm>
            <a:off x="4479634" y="2967335"/>
            <a:ext cx="18473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n-US" sz="5400" b="1" cap="none" spc="0" dirty="0">
              <a:ln w="50800"/>
              <a:solidFill>
                <a:schemeClr val="bg1">
                  <a:shade val="50000"/>
                </a:schemeClr>
              </a:solidFill>
              <a:effectLst/>
            </a:endParaRPr>
          </a:p>
        </p:txBody>
      </p:sp>
      <p:pic>
        <p:nvPicPr>
          <p:cNvPr id="1028" name="Picture 4" descr="Image result for job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8" b="99062" l="0" r="99375">
                        <a14:foregroundMark x1="14250" y1="86867" x2="22625" y2="86867"/>
                      </a14:backgroundRemoval>
                    </a14:imgEffect>
                  </a14:imgLayer>
                </a14:imgProps>
              </a:ext>
              <a:ext uri="{28A0092B-C50C-407E-A947-70E740481C1C}">
                <a14:useLocalDpi xmlns:a14="http://schemas.microsoft.com/office/drawing/2010/main" val="0"/>
              </a:ext>
            </a:extLst>
          </a:blip>
          <a:srcRect/>
          <a:stretch>
            <a:fillRect/>
          </a:stretch>
        </p:blipFill>
        <p:spPr bwMode="auto">
          <a:xfrm>
            <a:off x="6781800" y="229123"/>
            <a:ext cx="2514600" cy="1675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chnolo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4673" y="2057400"/>
            <a:ext cx="1668854" cy="15310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ney clipart"/>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3667" r="100000"/>
                    </a14:imgEffect>
                  </a14:imgLayer>
                </a14:imgProps>
              </a:ext>
              <a:ext uri="{28A0092B-C50C-407E-A947-70E740481C1C}">
                <a14:useLocalDpi xmlns:a14="http://schemas.microsoft.com/office/drawing/2010/main" val="0"/>
              </a:ext>
            </a:extLst>
          </a:blip>
          <a:srcRect/>
          <a:stretch>
            <a:fillRect/>
          </a:stretch>
        </p:blipFill>
        <p:spPr bwMode="auto">
          <a:xfrm>
            <a:off x="6758529" y="3608917"/>
            <a:ext cx="892288" cy="8922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ncient transportation clipart"/>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56522" y1="52174" x2="79710" y2="37198"/>
                        <a14:foregroundMark x1="89130" y1="54589" x2="82609" y2="47585"/>
                        <a14:foregroundMark x1="91787" y1="51932" x2="85266" y2="42029"/>
                        <a14:foregroundMark x1="93237" y1="46618" x2="90580" y2="41787"/>
                        <a14:foregroundMark x1="83816" y1="39614" x2="84300" y2="29952"/>
                        <a14:foregroundMark x1="82850" y1="48792" x2="82850" y2="48792"/>
                        <a14:foregroundMark x1="83575" y1="50483" x2="83575" y2="50483"/>
                        <a14:foregroundMark x1="62802" y1="36715" x2="62802" y2="36715"/>
                        <a14:foregroundMark x1="57246" y1="53623" x2="57246" y2="53623"/>
                        <a14:foregroundMark x1="53140" y1="47585" x2="53140" y2="47585"/>
                        <a14:foregroundMark x1="56280" y1="45894" x2="56280" y2="45894"/>
                        <a14:foregroundMark x1="57971" y1="45169" x2="57971" y2="45169"/>
                        <a14:foregroundMark x1="6763" y1="57005" x2="41787" y2="69807"/>
                        <a14:foregroundMark x1="38164" y1="60870" x2="49034" y2="60870"/>
                        <a14:foregroundMark x1="48551" y1="75362" x2="45894" y2="65700"/>
                        <a14:foregroundMark x1="10870" y1="75362" x2="14010" y2="65217"/>
                      </a14:backgroundRemoval>
                    </a14:imgEffect>
                  </a14:imgLayer>
                </a14:imgProps>
              </a:ext>
              <a:ext uri="{28A0092B-C50C-407E-A947-70E740481C1C}">
                <a14:useLocalDpi xmlns:a14="http://schemas.microsoft.com/office/drawing/2010/main" val="0"/>
              </a:ext>
            </a:extLst>
          </a:blip>
          <a:srcRect/>
          <a:stretch>
            <a:fillRect/>
          </a:stretch>
        </p:blipFill>
        <p:spPr bwMode="auto">
          <a:xfrm>
            <a:off x="7467600" y="41910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trade barte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70000" y1="26667" x2="76667" y2="26222"/>
                      </a14:backgroundRemoval>
                    </a14:imgEffect>
                  </a14:imgLayer>
                </a14:imgProps>
              </a:ext>
              <a:ext uri="{28A0092B-C50C-407E-A947-70E740481C1C}">
                <a14:useLocalDpi xmlns:a14="http://schemas.microsoft.com/office/drawing/2010/main" val="0"/>
              </a:ext>
            </a:extLst>
          </a:blip>
          <a:srcRect/>
          <a:stretch>
            <a:fillRect/>
          </a:stretch>
        </p:blipFill>
        <p:spPr bwMode="auto">
          <a:xfrm>
            <a:off x="7124700" y="55626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arn(inVertical)">
                                      <p:cBhvr>
                                        <p:cTn id="37" dur="500"/>
                                        <p:tgtEl>
                                          <p:spTgt spid="1028"/>
                                        </p:tgtEl>
                                      </p:cBhvr>
                                    </p:animEffect>
                                  </p:childTnLst>
                                </p:cTn>
                              </p:par>
                              <p:par>
                                <p:cTn id="38" presetID="16" presetClass="entr" presetSubtype="21" fill="hold" nodeType="with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barn(inVertical)">
                                      <p:cBhvr>
                                        <p:cTn id="40" dur="500"/>
                                        <p:tgtEl>
                                          <p:spTgt spid="1030"/>
                                        </p:tgtEl>
                                      </p:cBhvr>
                                    </p:animEffect>
                                  </p:childTnLst>
                                </p:cTn>
                              </p:par>
                              <p:par>
                                <p:cTn id="41" presetID="16" presetClass="entr" presetSubtype="21"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barn(inVertical)">
                                      <p:cBhvr>
                                        <p:cTn id="43" dur="500"/>
                                        <p:tgtEl>
                                          <p:spTgt spid="1032"/>
                                        </p:tgtEl>
                                      </p:cBhvr>
                                    </p:animEffect>
                                  </p:childTnLst>
                                </p:cTn>
                              </p:par>
                              <p:par>
                                <p:cTn id="44" presetID="16" presetClass="entr" presetSubtype="21" fill="hold" nodeType="with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barn(inVertical)">
                                      <p:cBhvr>
                                        <p:cTn id="46" dur="500"/>
                                        <p:tgtEl>
                                          <p:spTgt spid="1034"/>
                                        </p:tgtEl>
                                      </p:cBhvr>
                                    </p:animEffect>
                                  </p:childTnLst>
                                </p:cTn>
                              </p:par>
                              <p:par>
                                <p:cTn id="47" presetID="16" presetClass="entr" presetSubtype="21" fill="hold" nodeType="withEffect">
                                  <p:stCondLst>
                                    <p:cond delay="0"/>
                                  </p:stCondLst>
                                  <p:childTnLst>
                                    <p:set>
                                      <p:cBhvr>
                                        <p:cTn id="48" dur="1" fill="hold">
                                          <p:stCondLst>
                                            <p:cond delay="0"/>
                                          </p:stCondLst>
                                        </p:cTn>
                                        <p:tgtEl>
                                          <p:spTgt spid="1036"/>
                                        </p:tgtEl>
                                        <p:attrNameLst>
                                          <p:attrName>style.visibility</p:attrName>
                                        </p:attrNameLst>
                                      </p:cBhvr>
                                      <p:to>
                                        <p:strVal val="visible"/>
                                      </p:to>
                                    </p:set>
                                    <p:animEffect transition="in" filter="barn(inVertical)">
                                      <p:cBhvr>
                                        <p:cTn id="49"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
            <a:ext cx="9144000" cy="6858000"/>
          </a:xfrm>
          <a:prstGeom prst="rect">
            <a:avLst/>
          </a:prstGeom>
        </p:spPr>
      </p:pic>
      <p:sp>
        <p:nvSpPr>
          <p:cNvPr id="5" name="Rectangle 4"/>
          <p:cNvSpPr/>
          <p:nvPr/>
        </p:nvSpPr>
        <p:spPr>
          <a:xfrm>
            <a:off x="152400" y="1484592"/>
            <a:ext cx="8686800" cy="5068607"/>
          </a:xfrm>
          <a:prstGeom prst="rect">
            <a:avLst/>
          </a:prstGeom>
          <a:solidFill>
            <a:srgbClr val="7030A0">
              <a:alpha val="67059"/>
            </a:srgb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ct val="150000"/>
              </a:lnSpc>
              <a:buFontTx/>
              <a:buChar char="-"/>
            </a:pPr>
            <a:endParaRPr lang="en-US" sz="3600" dirty="0" smtClean="0">
              <a:solidFill>
                <a:schemeClr val="bg1"/>
              </a:solidFill>
              <a:latin typeface="Comic Sans MS" panose="030F0702030302020204" pitchFamily="66" charset="0"/>
            </a:endParaRPr>
          </a:p>
        </p:txBody>
      </p:sp>
      <p:sp>
        <p:nvSpPr>
          <p:cNvPr id="6" name="Oval 5"/>
          <p:cNvSpPr/>
          <p:nvPr/>
        </p:nvSpPr>
        <p:spPr>
          <a:xfrm>
            <a:off x="266700" y="152400"/>
            <a:ext cx="8572500" cy="1135438"/>
          </a:xfrm>
          <a:prstGeom prst="ellipse">
            <a:avLst/>
          </a:prstGeom>
          <a:solidFill>
            <a:srgbClr val="FF0066">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omic Sans MS" pitchFamily="66" charset="0"/>
            </a:endParaRPr>
          </a:p>
        </p:txBody>
      </p:sp>
      <p:sp>
        <p:nvSpPr>
          <p:cNvPr id="3" name="Content Placeholder 2"/>
          <p:cNvSpPr>
            <a:spLocks noGrp="1"/>
          </p:cNvSpPr>
          <p:nvPr>
            <p:ph idx="1"/>
          </p:nvPr>
        </p:nvSpPr>
        <p:spPr/>
        <p:txBody>
          <a:bodyPr>
            <a:noAutofit/>
          </a:bodyPr>
          <a:lstStyle/>
          <a:p>
            <a:r>
              <a:rPr lang="en-US" sz="4400" dirty="0" smtClean="0">
                <a:solidFill>
                  <a:srgbClr val="FFFF00"/>
                </a:solidFill>
              </a:rPr>
              <a:t>Religious beliefs and practices:  In the early days, they were greatly influenced by the </a:t>
            </a:r>
            <a:r>
              <a:rPr lang="en-US" sz="4400" dirty="0">
                <a:solidFill>
                  <a:srgbClr val="FFFF00"/>
                </a:solidFill>
              </a:rPr>
              <a:t>G</a:t>
            </a:r>
            <a:r>
              <a:rPr lang="en-US" sz="4400" dirty="0" smtClean="0">
                <a:solidFill>
                  <a:srgbClr val="FFFF00"/>
                </a:solidFill>
              </a:rPr>
              <a:t>reek gods and created their own similar set (Jupiter, Juno). They later on adapted Judaism and Christianity. </a:t>
            </a:r>
            <a:endParaRPr lang="en-US" sz="4400" dirty="0">
              <a:solidFill>
                <a:srgbClr val="FFFF00"/>
              </a:solidFill>
            </a:endParaRPr>
          </a:p>
        </p:txBody>
      </p:sp>
      <p:sp>
        <p:nvSpPr>
          <p:cNvPr id="7" name="Rectangle 6"/>
          <p:cNvSpPr/>
          <p:nvPr/>
        </p:nvSpPr>
        <p:spPr>
          <a:xfrm>
            <a:off x="2667000" y="174124"/>
            <a:ext cx="403161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Belief System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Rounded Rectangle 4"/>
          <p:cNvSpPr/>
          <p:nvPr/>
        </p:nvSpPr>
        <p:spPr>
          <a:xfrm>
            <a:off x="609600" y="228600"/>
            <a:ext cx="7696200" cy="91440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50000"/>
                </a:schemeClr>
              </a:solidFill>
              <a:latin typeface="Comic Sans MS" pitchFamily="66" charset="0"/>
            </a:endParaRPr>
          </a:p>
        </p:txBody>
      </p:sp>
      <p:sp>
        <p:nvSpPr>
          <p:cNvPr id="6" name="Rounded Rectangle 5"/>
          <p:cNvSpPr/>
          <p:nvPr/>
        </p:nvSpPr>
        <p:spPr>
          <a:xfrm>
            <a:off x="214311" y="1485900"/>
            <a:ext cx="8486777" cy="5143500"/>
          </a:xfrm>
          <a:prstGeom prst="roundRect">
            <a:avLst/>
          </a:prstGeom>
          <a:solidFill>
            <a:srgbClr val="FCD5B5">
              <a:alpha val="70980"/>
            </a:srgbClr>
          </a:solidFill>
          <a:ln>
            <a:solidFill>
              <a:srgbClr val="8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endParaRPr lang="en-US" sz="3600" dirty="0">
              <a:solidFill>
                <a:schemeClr val="accent6">
                  <a:lumMod val="50000"/>
                </a:schemeClr>
              </a:solidFill>
              <a:latin typeface="Comic Sans MS" pitchFamily="66" charset="0"/>
            </a:endParaRPr>
          </a:p>
        </p:txBody>
      </p:sp>
      <p:sp>
        <p:nvSpPr>
          <p:cNvPr id="3" name="Content Placeholder 2"/>
          <p:cNvSpPr>
            <a:spLocks noGrp="1"/>
          </p:cNvSpPr>
          <p:nvPr>
            <p:ph idx="1"/>
          </p:nvPr>
        </p:nvSpPr>
        <p:spPr>
          <a:xfrm>
            <a:off x="457200" y="1600200"/>
            <a:ext cx="5562600" cy="4800600"/>
          </a:xfrm>
        </p:spPr>
        <p:txBody>
          <a:bodyPr>
            <a:normAutofit fontScale="92500" lnSpcReduction="10000"/>
          </a:bodyPr>
          <a:lstStyle/>
          <a:p>
            <a:pPr algn="just"/>
            <a:r>
              <a:rPr lang="en-US" sz="2400" u="sng" dirty="0" smtClean="0">
                <a:latin typeface="Georgia" pitchFamily="18" charset="0"/>
              </a:rPr>
              <a:t>Type of government: </a:t>
            </a:r>
            <a:r>
              <a:rPr lang="en-US" sz="2400" dirty="0" smtClean="0">
                <a:latin typeface="Georgia" pitchFamily="18" charset="0"/>
              </a:rPr>
              <a:t>The </a:t>
            </a:r>
            <a:r>
              <a:rPr lang="en-US" sz="2400" dirty="0" err="1" smtClean="0">
                <a:latin typeface="Georgia" pitchFamily="18" charset="0"/>
              </a:rPr>
              <a:t>romans</a:t>
            </a:r>
            <a:r>
              <a:rPr lang="en-US" sz="2400" dirty="0" smtClean="0">
                <a:latin typeface="Georgia" pitchFamily="18" charset="0"/>
              </a:rPr>
              <a:t> established a form of government still used today- the republic, a </a:t>
            </a:r>
            <a:r>
              <a:rPr lang="en-US" sz="2400" dirty="0">
                <a:latin typeface="Georgia" pitchFamily="18" charset="0"/>
              </a:rPr>
              <a:t>government in which citizens elected representatives to rule on their behalf. A republic is quite different from a democracy, in which every citizen is expected to play an active role in governing the state</a:t>
            </a:r>
            <a:r>
              <a:rPr lang="en-US" sz="2400" dirty="0" smtClean="0">
                <a:latin typeface="Georgia" pitchFamily="18" charset="0"/>
              </a:rPr>
              <a:t>.</a:t>
            </a:r>
            <a:endParaRPr lang="vi-VN" sz="2400" dirty="0" smtClean="0"/>
          </a:p>
          <a:p>
            <a:pPr marL="0" indent="0">
              <a:buNone/>
            </a:pPr>
            <a:endParaRPr lang="en-US" sz="2400" dirty="0" smtClean="0"/>
          </a:p>
          <a:p>
            <a:pPr algn="just"/>
            <a:r>
              <a:rPr lang="en-US" sz="2400" u="sng" dirty="0" smtClean="0">
                <a:latin typeface="Georgia" pitchFamily="18" charset="0"/>
              </a:rPr>
              <a:t>Who ruled and how rulers are chosen:  </a:t>
            </a:r>
            <a:r>
              <a:rPr lang="en-US" sz="2400" dirty="0" smtClean="0">
                <a:latin typeface="Georgia" pitchFamily="18" charset="0"/>
              </a:rPr>
              <a:t>The </a:t>
            </a:r>
            <a:r>
              <a:rPr lang="en-US" sz="2400" dirty="0">
                <a:latin typeface="Georgia" pitchFamily="18" charset="0"/>
              </a:rPr>
              <a:t>highest positions in the government were held by two consuls, or leaders, who ruled the Roman Republic. A senate composed of patricians </a:t>
            </a:r>
            <a:r>
              <a:rPr lang="en-US" sz="2400" dirty="0" smtClean="0">
                <a:latin typeface="Georgia" pitchFamily="18" charset="0"/>
              </a:rPr>
              <a:t>(wealthy people) elected </a:t>
            </a:r>
            <a:r>
              <a:rPr lang="en-US" sz="2400" dirty="0">
                <a:latin typeface="Georgia" pitchFamily="18" charset="0"/>
              </a:rPr>
              <a:t>these </a:t>
            </a:r>
            <a:r>
              <a:rPr lang="en-US" sz="2400" dirty="0" smtClean="0">
                <a:latin typeface="Georgia" pitchFamily="18" charset="0"/>
              </a:rPr>
              <a:t>consuls.</a:t>
            </a:r>
          </a:p>
          <a:p>
            <a:endParaRPr lang="en-US" sz="2400" u="sng" dirty="0"/>
          </a:p>
        </p:txBody>
      </p:sp>
      <p:sp>
        <p:nvSpPr>
          <p:cNvPr id="7" name="Rectangle 6"/>
          <p:cNvSpPr/>
          <p:nvPr/>
        </p:nvSpPr>
        <p:spPr>
          <a:xfrm>
            <a:off x="1804863" y="219670"/>
            <a:ext cx="553427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Political System</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0" name="Picture 2" descr="Image result for government clip 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169" y1="37667" x2="6169" y2="37667"/>
                        <a14:foregroundMark x1="4383" y1="40167" x2="12500" y2="41000"/>
                        <a14:foregroundMark x1="32955" y1="44167" x2="34091" y2="51167"/>
                        <a14:foregroundMark x1="33442" y1="4500" x2="33442" y2="4500"/>
                        <a14:foregroundMark x1="51623" y1="40833" x2="51623" y2="40833"/>
                        <a14:foregroundMark x1="50000" y1="35333" x2="50000" y2="35333"/>
                        <a14:foregroundMark x1="47078" y1="35167" x2="47078" y2="35167"/>
                        <a14:foregroundMark x1="5032" y1="34167" x2="5032" y2="34167"/>
                        <a14:foregroundMark x1="11364" y1="36000" x2="11526" y2="16667"/>
                        <a14:foregroundMark x1="6494" y1="36833" x2="14773" y2="35500"/>
                        <a14:foregroundMark x1="6656" y1="35333" x2="4383" y2="35167"/>
                        <a14:foregroundMark x1="15909" y1="35833" x2="18506" y2="35833"/>
                        <a14:foregroundMark x1="55357" y1="36333" x2="59903" y2="35833"/>
                        <a14:backgroundMark x1="66721" y1="11500" x2="73377" y2="34167"/>
                        <a14:backgroundMark x1="50162" y1="31500" x2="51786" y2="26667"/>
                        <a14:backgroundMark x1="56494" y1="30333" x2="56494" y2="30333"/>
                        <a14:backgroundMark x1="58604" y1="31000" x2="56169" y2="26500"/>
                        <a14:backgroundMark x1="9740" y1="33000" x2="11039" y2="24667"/>
                        <a14:backgroundMark x1="16396" y1="34667" x2="12175"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6005512" y="1550727"/>
            <a:ext cx="2452688" cy="23889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9301" y="4267200"/>
            <a:ext cx="2057400" cy="20574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heel(1)">
                                      <p:cBhvr>
                                        <p:cTn id="2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irty pattern paint room block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5" y="7961"/>
            <a:ext cx="9139358" cy="6850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154675"/>
            <a:ext cx="4063933" cy="923330"/>
          </a:xfrm>
          <a:prstGeom prst="rect">
            <a:avLst/>
          </a:prstGeom>
          <a:noFill/>
        </p:spPr>
        <p:txBody>
          <a:bodyPr wrap="none" lIns="91440" tIns="45720" rIns="91440" bIns="45720">
            <a:spAutoFit/>
          </a:bodyPr>
          <a:lstStyle/>
          <a:p>
            <a:pPr algn="ctr"/>
            <a:r>
              <a:rPr lang="en-US" sz="54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Social System</a:t>
            </a:r>
            <a:endPar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TextBox 1"/>
          <p:cNvSpPr txBox="1"/>
          <p:nvPr/>
        </p:nvSpPr>
        <p:spPr>
          <a:xfrm>
            <a:off x="533400" y="1219200"/>
            <a:ext cx="6705600" cy="3139321"/>
          </a:xfrm>
          <a:prstGeom prst="rect">
            <a:avLst/>
          </a:prstGeom>
          <a:noFill/>
        </p:spPr>
        <p:txBody>
          <a:bodyPr wrap="square" rtlCol="0">
            <a:spAutoFit/>
          </a:bodyPr>
          <a:lstStyle/>
          <a:p>
            <a:r>
              <a:rPr lang="vi-VN" b="1" u="sng" dirty="0">
                <a:solidFill>
                  <a:srgbClr val="FF0000"/>
                </a:solidFill>
              </a:rPr>
              <a:t>Roles of men, women and children</a:t>
            </a:r>
            <a:r>
              <a:rPr lang="vi-VN" b="1" dirty="0">
                <a:solidFill>
                  <a:srgbClr val="FF0000"/>
                </a:solidFill>
              </a:rPr>
              <a:t>:</a:t>
            </a:r>
            <a:endParaRPr lang="en-US" b="1" dirty="0">
              <a:solidFill>
                <a:srgbClr val="FF0000"/>
              </a:solidFill>
            </a:endParaRPr>
          </a:p>
          <a:p>
            <a:r>
              <a:rPr lang="vi-VN" b="1" dirty="0">
                <a:solidFill>
                  <a:srgbClr val="FF0000"/>
                </a:solidFill>
              </a:rPr>
              <a:t>Most women looked after the home, the children, complete chores, do handicrafts and join the family’s </a:t>
            </a:r>
            <a:r>
              <a:rPr lang="vi-VN" b="1" dirty="0" smtClean="0">
                <a:solidFill>
                  <a:srgbClr val="FF0000"/>
                </a:solidFill>
              </a:rPr>
              <a:t>workforce.</a:t>
            </a:r>
          </a:p>
          <a:p>
            <a:endParaRPr lang="vi-VN" dirty="0" smtClean="0">
              <a:solidFill>
                <a:srgbClr val="FF0000"/>
              </a:solidFill>
            </a:endParaRPr>
          </a:p>
          <a:p>
            <a:endParaRPr lang="en-US" dirty="0"/>
          </a:p>
          <a:p>
            <a:r>
              <a:rPr lang="vi-VN" b="1" dirty="0">
                <a:solidFill>
                  <a:srgbClr val="C00000"/>
                </a:solidFill>
              </a:rPr>
              <a:t>Men were the masters of families. They would work outside of home.</a:t>
            </a:r>
            <a:endParaRPr lang="en-US" b="1" dirty="0">
              <a:solidFill>
                <a:srgbClr val="C00000"/>
              </a:solidFill>
            </a:endParaRPr>
          </a:p>
          <a:p>
            <a:r>
              <a:rPr lang="en-US" b="1" dirty="0">
                <a:solidFill>
                  <a:srgbClr val="C00000"/>
                </a:solidFill>
              </a:rPr>
              <a:t>Children were educated to the best of a family's ability</a:t>
            </a:r>
            <a:r>
              <a:rPr lang="vi-VN" b="1" dirty="0">
                <a:solidFill>
                  <a:srgbClr val="C00000"/>
                </a:solidFill>
              </a:rPr>
              <a:t>. They were taught never to talk back to elders and to their family and they had to obey elders</a:t>
            </a:r>
            <a:endParaRPr lang="en-US" b="1" dirty="0">
              <a:solidFill>
                <a:srgbClr val="C00000"/>
              </a:solidFill>
            </a:endParaRPr>
          </a:p>
          <a:p>
            <a:endParaRPr lang="en-US" dirty="0"/>
          </a:p>
        </p:txBody>
      </p:sp>
      <p:sp>
        <p:nvSpPr>
          <p:cNvPr id="5" name="Rectangle 4"/>
          <p:cNvSpPr/>
          <p:nvPr/>
        </p:nvSpPr>
        <p:spPr>
          <a:xfrm>
            <a:off x="518615" y="4396264"/>
            <a:ext cx="6491785" cy="2031325"/>
          </a:xfrm>
          <a:prstGeom prst="rect">
            <a:avLst/>
          </a:prstGeom>
        </p:spPr>
        <p:txBody>
          <a:bodyPr wrap="square">
            <a:spAutoFit/>
          </a:bodyPr>
          <a:lstStyle/>
          <a:p>
            <a:r>
              <a:rPr lang="vi-VN" b="1" u="sng" dirty="0">
                <a:solidFill>
                  <a:srgbClr val="002060"/>
                </a:solidFill>
              </a:rPr>
              <a:t>How was families like in Ancient Rome</a:t>
            </a:r>
            <a:r>
              <a:rPr lang="vi-VN" b="1" u="sng" dirty="0" smtClean="0">
                <a:solidFill>
                  <a:srgbClr val="002060"/>
                </a:solidFill>
              </a:rPr>
              <a:t>?</a:t>
            </a:r>
          </a:p>
          <a:p>
            <a:r>
              <a:rPr lang="vi-VN" dirty="0">
                <a:solidFill>
                  <a:srgbClr val="002060"/>
                </a:solidFill>
              </a:rPr>
              <a:t>	</a:t>
            </a:r>
            <a:endParaRPr lang="en-US" dirty="0">
              <a:solidFill>
                <a:srgbClr val="002060"/>
              </a:solidFill>
            </a:endParaRPr>
          </a:p>
          <a:p>
            <a:r>
              <a:rPr lang="en-US" b="1" dirty="0">
                <a:solidFill>
                  <a:srgbClr val="002060"/>
                </a:solidFill>
              </a:rPr>
              <a:t>The </a:t>
            </a:r>
            <a:r>
              <a:rPr lang="vi-VN" b="1" dirty="0">
                <a:solidFill>
                  <a:srgbClr val="002060"/>
                </a:solidFill>
              </a:rPr>
              <a:t>families</a:t>
            </a:r>
            <a:r>
              <a:rPr lang="en-US" b="1" dirty="0">
                <a:solidFill>
                  <a:srgbClr val="002060"/>
                </a:solidFill>
              </a:rPr>
              <a:t> in Rome included more than just the basic family of father, mother, and children. It also included all the people who were part of the household such as the slaves, servants, clients, and freedmen. As a result, some families in Rome grew quite large.</a:t>
            </a:r>
          </a:p>
        </p:txBody>
      </p:sp>
      <p:pic>
        <p:nvPicPr>
          <p:cNvPr id="1026" name="Picture 2" descr="Image result for men women and childre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8056" y="1049656"/>
            <a:ext cx="1236344" cy="1236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6667" y1="13000" x2="52333" y2="15833"/>
                      </a14:backgroundRemoval>
                    </a14:imgEffect>
                  </a14:imgLayer>
                </a14:imgProps>
              </a:ext>
              <a:ext uri="{28A0092B-C50C-407E-A947-70E740481C1C}">
                <a14:useLocalDpi xmlns:a14="http://schemas.microsoft.com/office/drawing/2010/main" val="0"/>
              </a:ext>
            </a:extLst>
          </a:blip>
          <a:srcRect/>
          <a:stretch>
            <a:fillRect/>
          </a:stretch>
        </p:blipFill>
        <p:spPr bwMode="auto">
          <a:xfrm>
            <a:off x="7086600" y="25908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2514599"/>
            <a:ext cx="3048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family"/>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250" b="90000" l="10000" r="90000">
                        <a14:foregroundMark x1="23400" y1="53250" x2="24400" y2="57500"/>
                        <a14:foregroundMark x1="24800" y1="58250" x2="24800" y2="58250"/>
                        <a14:foregroundMark x1="24800" y1="58250" x2="27600" y2="61250"/>
                        <a14:foregroundMark x1="28400" y1="62250" x2="29800" y2="63750"/>
                        <a14:foregroundMark x1="28600" y1="40750" x2="28600" y2="40750"/>
                        <a14:foregroundMark x1="32600" y1="32500" x2="32600" y2="37750"/>
                        <a14:foregroundMark x1="38400" y1="80500" x2="36800" y2="71500"/>
                        <a14:foregroundMark x1="41600" y1="10250" x2="41200" y2="18250"/>
                        <a14:foregroundMark x1="59800" y1="16500" x2="55400" y2="16750"/>
                        <a14:foregroundMark x1="71200" y1="63500" x2="73600" y2="69000"/>
                        <a14:foregroundMark x1="70000" y1="47000" x2="70000" y2="47000"/>
                        <a14:foregroundMark x1="60400" y1="84500" x2="60200" y2="74250"/>
                      </a14:backgroundRemoval>
                    </a14:imgEffect>
                  </a14:imgLayer>
                </a14:imgProps>
              </a:ext>
              <a:ext uri="{28A0092B-C50C-407E-A947-70E740481C1C}">
                <a14:useLocalDpi xmlns:a14="http://schemas.microsoft.com/office/drawing/2010/main" val="0"/>
              </a:ext>
            </a:extLst>
          </a:blip>
          <a:srcRect/>
          <a:stretch>
            <a:fillRect/>
          </a:stretch>
        </p:blipFill>
        <p:spPr bwMode="auto">
          <a:xfrm>
            <a:off x="6648450" y="4535626"/>
            <a:ext cx="219075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circle(in)">
                                      <p:cBhvr>
                                        <p:cTn id="44" dur="20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barn(inVertical)">
                                      <p:cBhvr>
                                        <p:cTn id="49" dur="500"/>
                                        <p:tgtEl>
                                          <p:spTgt spid="5">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barn(inVertical)">
                                      <p:cBhvr>
                                        <p:cTn id="52" dur="500"/>
                                        <p:tgtEl>
                                          <p:spTgt spid="5">
                                            <p:txEl>
                                              <p:pRg st="1" end="1"/>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barn(inVertical)">
                                      <p:cBhvr>
                                        <p:cTn id="55" dur="500"/>
                                        <p:tgtEl>
                                          <p:spTgt spid="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nk wooden background with floral decoration Fre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r="8173" b="5881"/>
          <a:stretch/>
        </p:blipFill>
        <p:spPr bwMode="auto">
          <a:xfrm>
            <a:off x="-76200" y="0"/>
            <a:ext cx="9220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1066800"/>
            <a:ext cx="6400800" cy="5791200"/>
          </a:xfrm>
        </p:spPr>
        <p:txBody>
          <a:bodyPr>
            <a:normAutofit fontScale="40000" lnSpcReduction="20000"/>
          </a:bodyPr>
          <a:lstStyle/>
          <a:p>
            <a:r>
              <a:rPr lang="vi-VN" sz="5100" dirty="0"/>
              <a:t>Holidays and festivals:</a:t>
            </a:r>
            <a:endParaRPr lang="en-US" sz="5100" dirty="0"/>
          </a:p>
          <a:p>
            <a:r>
              <a:rPr lang="vi-VN" sz="5100" dirty="0"/>
              <a:t>To honor their gods the romans gave festivals. There were so many gods it seemed like there was a festival  almost every night</a:t>
            </a:r>
            <a:r>
              <a:rPr lang="vi-VN" sz="5100" dirty="0" smtClean="0"/>
              <a:t>.</a:t>
            </a:r>
          </a:p>
          <a:p>
            <a:pPr marL="0" indent="0">
              <a:buNone/>
            </a:pPr>
            <a:endParaRPr lang="en-US" sz="5100" dirty="0"/>
          </a:p>
          <a:p>
            <a:r>
              <a:rPr lang="vi-VN" sz="5100" b="1" dirty="0">
                <a:solidFill>
                  <a:srgbClr val="002060"/>
                </a:solidFill>
              </a:rPr>
              <a:t>Art style:</a:t>
            </a:r>
            <a:endParaRPr lang="en-US" sz="5100" b="1" dirty="0">
              <a:solidFill>
                <a:srgbClr val="002060"/>
              </a:solidFill>
            </a:endParaRPr>
          </a:p>
          <a:p>
            <a:r>
              <a:rPr lang="en-US" sz="5100" b="1" dirty="0">
                <a:solidFill>
                  <a:srgbClr val="002060"/>
                </a:solidFill>
              </a:rPr>
              <a:t>Roman art includes </a:t>
            </a:r>
            <a:r>
              <a:rPr lang="en-US" sz="5100" b="1" u="sng" dirty="0">
                <a:solidFill>
                  <a:srgbClr val="002060"/>
                </a:solidFill>
                <a:hlinkClick r:id="rId3" tooltip="Roman architecture"/>
              </a:rPr>
              <a:t>architecture</a:t>
            </a:r>
            <a:r>
              <a:rPr lang="en-US" sz="5100" b="1" dirty="0">
                <a:solidFill>
                  <a:srgbClr val="002060"/>
                </a:solidFill>
              </a:rPr>
              <a:t>, </a:t>
            </a:r>
            <a:r>
              <a:rPr lang="en-US" sz="5100" b="1" u="sng" dirty="0">
                <a:solidFill>
                  <a:srgbClr val="002060"/>
                </a:solidFill>
                <a:hlinkClick r:id="rId4" tooltip="Painting"/>
              </a:rPr>
              <a:t>painting</a:t>
            </a:r>
            <a:r>
              <a:rPr lang="en-US" sz="5100" b="1" dirty="0">
                <a:solidFill>
                  <a:srgbClr val="002060"/>
                </a:solidFill>
              </a:rPr>
              <a:t>, </a:t>
            </a:r>
            <a:r>
              <a:rPr lang="en-US" sz="5100" b="1" u="sng" dirty="0">
                <a:solidFill>
                  <a:srgbClr val="002060"/>
                </a:solidFill>
                <a:hlinkClick r:id="rId5" tooltip="Roman sculpture"/>
              </a:rPr>
              <a:t>sculpture</a:t>
            </a:r>
            <a:r>
              <a:rPr lang="en-US" sz="5100" b="1" dirty="0">
                <a:solidFill>
                  <a:srgbClr val="002060"/>
                </a:solidFill>
              </a:rPr>
              <a:t> and </a:t>
            </a:r>
            <a:r>
              <a:rPr lang="en-US" sz="5100" b="1" u="sng" dirty="0">
                <a:solidFill>
                  <a:srgbClr val="002060"/>
                </a:solidFill>
                <a:hlinkClick r:id="rId6" tooltip="Roman mosaic"/>
              </a:rPr>
              <a:t>mosaic work</a:t>
            </a:r>
            <a:r>
              <a:rPr lang="en-US" sz="5100" b="1" dirty="0">
                <a:solidFill>
                  <a:srgbClr val="002060"/>
                </a:solidFill>
              </a:rPr>
              <a:t>. Luxury objects in </a:t>
            </a:r>
            <a:r>
              <a:rPr lang="en-US" sz="5100" b="1" u="sng" dirty="0">
                <a:solidFill>
                  <a:srgbClr val="002060"/>
                </a:solidFill>
                <a:hlinkClick r:id="rId7" tooltip="Metal-work"/>
              </a:rPr>
              <a:t>metal-work</a:t>
            </a:r>
            <a:r>
              <a:rPr lang="en-US" sz="5100" b="1" dirty="0">
                <a:solidFill>
                  <a:srgbClr val="002060"/>
                </a:solidFill>
              </a:rPr>
              <a:t>, </a:t>
            </a:r>
            <a:r>
              <a:rPr lang="en-US" sz="5100" b="1" u="sng" dirty="0">
                <a:solidFill>
                  <a:srgbClr val="002060"/>
                </a:solidFill>
                <a:hlinkClick r:id="rId8" tooltip="Engraved gem"/>
              </a:rPr>
              <a:t>gem engraving</a:t>
            </a:r>
            <a:r>
              <a:rPr lang="en-US" sz="5100" b="1" dirty="0">
                <a:solidFill>
                  <a:srgbClr val="002060"/>
                </a:solidFill>
              </a:rPr>
              <a:t>, </a:t>
            </a:r>
            <a:r>
              <a:rPr lang="en-US" sz="5100" b="1" u="sng" dirty="0">
                <a:solidFill>
                  <a:srgbClr val="002060"/>
                </a:solidFill>
                <a:hlinkClick r:id="rId9" tooltip="Ivory carving"/>
              </a:rPr>
              <a:t>ivory carvings</a:t>
            </a:r>
            <a:r>
              <a:rPr lang="en-US" sz="5100" b="1" dirty="0">
                <a:solidFill>
                  <a:srgbClr val="002060"/>
                </a:solidFill>
              </a:rPr>
              <a:t>, and </a:t>
            </a:r>
            <a:r>
              <a:rPr lang="en-US" sz="5100" b="1" u="sng" dirty="0">
                <a:solidFill>
                  <a:srgbClr val="002060"/>
                </a:solidFill>
                <a:hlinkClick r:id="rId10" tooltip="Roman glass"/>
              </a:rPr>
              <a:t>glass</a:t>
            </a:r>
            <a:r>
              <a:rPr lang="en-US" sz="5100" b="1" dirty="0">
                <a:solidFill>
                  <a:srgbClr val="002060"/>
                </a:solidFill>
              </a:rPr>
              <a:t> are sometimes considered in modern terms to be minor forms of Roman </a:t>
            </a:r>
            <a:r>
              <a:rPr lang="en-US" sz="5100" b="1" dirty="0" smtClean="0">
                <a:solidFill>
                  <a:srgbClr val="002060"/>
                </a:solidFill>
              </a:rPr>
              <a:t>art</a:t>
            </a:r>
            <a:endParaRPr lang="vi-VN" sz="5100" b="1" dirty="0" smtClean="0">
              <a:solidFill>
                <a:srgbClr val="002060"/>
              </a:solidFill>
            </a:endParaRPr>
          </a:p>
          <a:p>
            <a:pPr marL="0" indent="0">
              <a:buNone/>
            </a:pPr>
            <a:endParaRPr lang="en-US" sz="5100" b="1" dirty="0">
              <a:solidFill>
                <a:srgbClr val="002060"/>
              </a:solidFill>
            </a:endParaRPr>
          </a:p>
          <a:p>
            <a:r>
              <a:rPr lang="vi-VN" sz="5100" dirty="0">
                <a:solidFill>
                  <a:srgbClr val="C00000"/>
                </a:solidFill>
              </a:rPr>
              <a:t>Leisure activities:</a:t>
            </a:r>
            <a:endParaRPr lang="en-US" sz="5100" dirty="0">
              <a:solidFill>
                <a:srgbClr val="C00000"/>
              </a:solidFill>
            </a:endParaRPr>
          </a:p>
          <a:p>
            <a:r>
              <a:rPr lang="vi-VN" sz="5100" dirty="0">
                <a:solidFill>
                  <a:srgbClr val="C00000"/>
                </a:solidFill>
              </a:rPr>
              <a:t>A lot of Romans enjoyed swimming, horseback riding, wrestling and boxing, running, hunting and fishing, ball games and board games</a:t>
            </a:r>
            <a:endParaRPr lang="en-US" sz="5100" dirty="0">
              <a:solidFill>
                <a:srgbClr val="C00000"/>
              </a:solidFill>
            </a:endParaRPr>
          </a:p>
          <a:p>
            <a:r>
              <a:rPr lang="vi-VN" sz="5100" dirty="0">
                <a:solidFill>
                  <a:srgbClr val="C00000"/>
                </a:solidFill>
              </a:rPr>
              <a:t>Some main authors in Ancient Rome are Catullus, Vergil, Horace, Ovid etc.</a:t>
            </a:r>
            <a:endParaRPr lang="en-US" sz="5100" dirty="0">
              <a:solidFill>
                <a:srgbClr val="C00000"/>
              </a:solidFill>
            </a:endParaRPr>
          </a:p>
          <a:p>
            <a:endParaRPr lang="en-US" sz="4200" dirty="0"/>
          </a:p>
        </p:txBody>
      </p:sp>
      <p:sp>
        <p:nvSpPr>
          <p:cNvPr id="4" name="Rectangle 3"/>
          <p:cNvSpPr/>
          <p:nvPr/>
        </p:nvSpPr>
        <p:spPr>
          <a:xfrm>
            <a:off x="2057400" y="0"/>
            <a:ext cx="528029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Art and Leisure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378</Words>
  <Application>Microsoft Office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Economic System </vt:lpstr>
      <vt:lpstr>PowerPoint Presentation</vt:lpstr>
      <vt:lpstr>PowerPoint Presentation</vt:lpstr>
      <vt:lpstr>PowerPoint Presentation</vt:lpstr>
      <vt:lpstr>PowerPoint Presentation</vt:lpstr>
      <vt:lpstr>PowerPoint Presentation</vt:lpstr>
      <vt:lpstr>Works Cited</vt:lpstr>
      <vt:lpstr>Quiz</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Roman Civilization</dc:title>
  <dc:creator>SONY VAIO</dc:creator>
  <cp:lastModifiedBy>PhiLong</cp:lastModifiedBy>
  <cp:revision>24</cp:revision>
  <dcterms:created xsi:type="dcterms:W3CDTF">2017-05-30T14:29:31Z</dcterms:created>
  <dcterms:modified xsi:type="dcterms:W3CDTF">2017-06-02T03:57:09Z</dcterms:modified>
</cp:coreProperties>
</file>